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58" r:id="rId7"/>
    <p:sldId id="270" r:id="rId8"/>
    <p:sldId id="271" r:id="rId9"/>
    <p:sldId id="262" r:id="rId10"/>
    <p:sldId id="263" r:id="rId11"/>
    <p:sldId id="264" r:id="rId12"/>
    <p:sldId id="272" r:id="rId13"/>
    <p:sldId id="274" r:id="rId14"/>
    <p:sldId id="275" r:id="rId15"/>
    <p:sldId id="265" r:id="rId16"/>
    <p:sldId id="278" r:id="rId17"/>
    <p:sldId id="279" r:id="rId18"/>
    <p:sldId id="266" r:id="rId19"/>
    <p:sldId id="267" r:id="rId20"/>
    <p:sldId id="268" r:id="rId21"/>
    <p:sldId id="269" r:id="rId22"/>
    <p:sldId id="276" r:id="rId23"/>
    <p:sldId id="277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5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57A4B-492C-4D33-9AF2-1797CCC92621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7D96A-1AB1-4719-86EF-E77B2FC30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75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7D96A-1AB1-4719-86EF-E77B2FC30BD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5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/>
              <a:t>THL:n ohje suosittaa raskaana oleville ja pikkulapsille permetriinivoidetta. Ihotautilääkärit saattavat käyttää myös rikkivoideseosta, joka voi olla turvallisempi vaihtoehto, mutta haiseva ja tahraava.</a:t>
            </a:r>
          </a:p>
        </p:txBody>
      </p:sp>
      <p:sp>
        <p:nvSpPr>
          <p:cNvPr id="4813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637A61-1643-4F80-AA8D-98819B99B738}" type="slidenum">
              <a:rPr lang="fi-FI" altLang="fi-FI"/>
              <a:pPr eaLnBrk="1" hangingPunct="1"/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7758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/>
          </a:p>
        </p:txBody>
      </p:sp>
      <p:sp>
        <p:nvSpPr>
          <p:cNvPr id="4915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30407D-5308-421C-A246-FA86DC408C68}" type="slidenum">
              <a:rPr lang="fi-FI" altLang="fi-FI"/>
              <a:pPr eaLnBrk="1" hangingPunct="1"/>
              <a:t>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73081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/>
              <a:t>THL suosittaa, että epidemiatilanteessa työntekijät ja heidän omaisensa saavat syyhylääkkeet laitoksen puolesta – kaikki hoidetaan samanaikaisesti.</a:t>
            </a:r>
          </a:p>
        </p:txBody>
      </p:sp>
      <p:sp>
        <p:nvSpPr>
          <p:cNvPr id="5120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AF6A41-5348-4864-B1E7-87B08E372599}" type="slidenum">
              <a:rPr lang="fi-FI" altLang="fi-FI"/>
              <a:pPr eaLnBrk="1" hangingPunct="1"/>
              <a:t>16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951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 altLang="fi-FI" dirty="0" smtClean="0"/>
              <a:t>Ihmisten riesana vuosituhansia. Koiraat vaeltelee, missä sattuu ja tekevät vain ennen parittelua tilapäisen käytävän ihoon (CDC). 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dirty="0" smtClean="0"/>
              <a:t>Elinaikoja 1-3 vrk, 2-3- vrk,  2-7 vrk (20-30C lämpö, 60-80 % kosteus).</a:t>
            </a:r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F5C6E9-BBCA-49C3-A42A-F4C3092E2569}" type="slidenum">
              <a:rPr lang="fi-FI" altLang="fi-FI"/>
              <a:pPr eaLnBrk="1" hangingPunct="1"/>
              <a:t>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6601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dirty="0" smtClean="0"/>
              <a:t>Eläimillä (</a:t>
            </a:r>
            <a:r>
              <a:rPr lang="fi-FI" altLang="fi-FI" dirty="0" err="1" smtClean="0"/>
              <a:t>esi</a:t>
            </a:r>
            <a:r>
              <a:rPr lang="fi-FI" altLang="fi-FI" dirty="0" smtClean="0"/>
              <a:t>. Ketut, kissat, koirat)</a:t>
            </a:r>
            <a:r>
              <a:rPr lang="fi-FI" altLang="fi-FI" baseline="0" dirty="0" smtClean="0"/>
              <a:t> on</a:t>
            </a:r>
            <a:r>
              <a:rPr lang="fi-FI" altLang="fi-FI" dirty="0" smtClean="0"/>
              <a:t> omat punkkilajinsa, eivätkä tartu herkästi ihmiseen ja päinvastoin. </a:t>
            </a:r>
            <a:r>
              <a:rPr lang="fi-FI" dirty="0" smtClean="0"/>
              <a:t>Tarttuessaan ne aiheuttavat korkeintaan lieviä ja itsestään paranevia oireita. </a:t>
            </a:r>
            <a:endParaRPr lang="fi-FI" altLang="fi-FI" dirty="0" smtClean="0"/>
          </a:p>
        </p:txBody>
      </p:sp>
      <p:sp>
        <p:nvSpPr>
          <p:cNvPr id="4096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A0B4C1-E1B8-45DE-BE25-E920148B93B5}" type="slidenum">
              <a:rPr lang="fi-FI" altLang="fi-FI"/>
              <a:pPr eaLnBrk="1" hangingPunct="1"/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2669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 altLang="fi-FI" dirty="0" smtClean="0"/>
              <a:t>Kutina ärsytysvaikutusta sekä allerginen reaktio punkille, eritteille ja munille. 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dirty="0" smtClean="0"/>
              <a:t>Karstasyyhyssä punkkeja jopa lattialla, huonekaluissa, leviää ympäristöön hilsekappaleiden mukana</a:t>
            </a:r>
          </a:p>
        </p:txBody>
      </p:sp>
      <p:sp>
        <p:nvSpPr>
          <p:cNvPr id="419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4D166F-7ABE-414D-9537-839A83288B32}" type="slidenum">
              <a:rPr lang="fi-FI" altLang="fi-FI"/>
              <a:pPr eaLnBrk="1" hangingPunct="1"/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8266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/>
          </a:p>
        </p:txBody>
      </p:sp>
      <p:sp>
        <p:nvSpPr>
          <p:cNvPr id="4301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A69B6A-60E6-445A-A817-CB1C2424AA62}" type="slidenum">
              <a:rPr lang="fi-FI" altLang="fi-FI"/>
              <a:pPr eaLnBrk="1" hangingPunct="1"/>
              <a:t>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121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/>
              <a:t>Sekundäärisessä bakteeri-infektiossa iho tulehtuneen näköinen ja märkivä.</a:t>
            </a:r>
          </a:p>
          <a:p>
            <a:r>
              <a:rPr lang="fi-FI" altLang="fi-FI" smtClean="0"/>
              <a:t>Syyhypapuloita peniksessä ja kivespussin iholla.</a:t>
            </a:r>
          </a:p>
        </p:txBody>
      </p:sp>
      <p:sp>
        <p:nvSpPr>
          <p:cNvPr id="4403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3D9D36-86C2-4B17-BDF7-D5B06DC8B480}" type="slidenum">
              <a:rPr lang="fi-FI" altLang="fi-FI"/>
              <a:pPr eaLnBrk="1" hangingPunct="1"/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691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dirty="0" smtClean="0"/>
              <a:t>Altistuneiden hoidon laajentamista harkittava, jos potilas ei kykene noudattamaan ohjeita (muistisairas, lapsi).</a:t>
            </a:r>
          </a:p>
          <a:p>
            <a:r>
              <a:rPr lang="fi-FI" altLang="fi-FI" dirty="0" smtClean="0"/>
              <a:t>Sängyllä istuminen, vaatteiden/petivaatteiden sylissä kantaminen.</a:t>
            </a:r>
          </a:p>
        </p:txBody>
      </p:sp>
      <p:sp>
        <p:nvSpPr>
          <p:cNvPr id="4506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D294A4-FC92-4E66-B899-F6171B02C6CD}" type="slidenum">
              <a:rPr lang="fi-FI" altLang="fi-FI"/>
              <a:pPr eaLnBrk="1" hangingPunct="1"/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722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smtClean="0"/>
              <a:t>Altistuneiden hoidon laajentamista joudutaan harkitsemaan, jos yksikössä on itsenäisesti liikkuvia asukkaita, jotka eivät kykene noudattamaan kosketuseristystä, esim. muistisairaat</a:t>
            </a:r>
            <a:endParaRPr lang="fi-FI" altLang="fi-FI" sz="1400" dirty="0" smtClean="0"/>
          </a:p>
          <a:p>
            <a:endParaRPr lang="fi-FI" altLang="fi-FI" dirty="0" smtClean="0"/>
          </a:p>
        </p:txBody>
      </p:sp>
      <p:sp>
        <p:nvSpPr>
          <p:cNvPr id="4608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C2DF57-960A-4B01-AA68-1032232BF0BD}" type="slidenum">
              <a:rPr lang="fi-FI" altLang="fi-FI"/>
              <a:pPr eaLnBrk="1" hangingPunct="1"/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22358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altLang="fi-FI" smtClean="0"/>
              <a:t>Pienillä lapsilla ja vanhuksilla voi olla myös päänahassa ja kasvoilla.</a:t>
            </a:r>
          </a:p>
        </p:txBody>
      </p:sp>
      <p:sp>
        <p:nvSpPr>
          <p:cNvPr id="4710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BD1C85-5361-4109-A245-27436D2C7087}" type="slidenum">
              <a:rPr lang="fi-FI" altLang="fi-FI"/>
              <a:pPr eaLnBrk="1" hangingPunct="1"/>
              <a:t>12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1824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414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25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0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6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66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82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92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39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03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46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1EB4-628E-45B9-8DCF-E4CC19D01C5D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9CBA-3E6B-49E6-9C29-6D538DE2D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6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85446" y="717917"/>
            <a:ext cx="9144000" cy="2387600"/>
          </a:xfrm>
        </p:spPr>
        <p:txBody>
          <a:bodyPr/>
          <a:lstStyle/>
          <a:p>
            <a:r>
              <a:rPr lang="fi-FI" dirty="0" smtClean="0">
                <a:latin typeface="+mn-lt"/>
              </a:rPr>
              <a:t>Syyhy</a:t>
            </a:r>
            <a:endParaRPr lang="fi-FI" dirty="0">
              <a:latin typeface="+mn-lt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65739" y="3320685"/>
            <a:ext cx="9144000" cy="1655762"/>
          </a:xfrm>
        </p:spPr>
        <p:txBody>
          <a:bodyPr>
            <a:normAutofit/>
          </a:bodyPr>
          <a:lstStyle/>
          <a:p>
            <a:r>
              <a:rPr lang="fi-FI" dirty="0" smtClean="0"/>
              <a:t>Pitkäaikaislaitosten </a:t>
            </a:r>
            <a:r>
              <a:rPr lang="fi-FI" dirty="0" smtClean="0"/>
              <a:t>infektioyhdyshenkilöiden koulutuspäivä 4.5.2022</a:t>
            </a:r>
            <a:endParaRPr lang="fi-FI" dirty="0" smtClean="0"/>
          </a:p>
          <a:p>
            <a:r>
              <a:rPr lang="fi-FI" dirty="0" smtClean="0"/>
              <a:t>Hygieniahoitaja Tuula Keränen</a:t>
            </a:r>
          </a:p>
          <a:p>
            <a:r>
              <a:rPr lang="fi-FI" dirty="0" smtClean="0"/>
              <a:t>Infektioyksikkö, </a:t>
            </a:r>
            <a:r>
              <a:rPr lang="fi-FI" dirty="0" err="1" smtClean="0"/>
              <a:t>Oys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453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1992313" y="188914"/>
            <a:ext cx="8229600" cy="733425"/>
          </a:xfrm>
        </p:spPr>
        <p:txBody>
          <a:bodyPr>
            <a:normAutofit/>
          </a:bodyPr>
          <a:lstStyle/>
          <a:p>
            <a:r>
              <a:rPr lang="fi-FI" altLang="fi-FI" sz="4000" dirty="0">
                <a:latin typeface="+mn-lt"/>
              </a:rPr>
              <a:t>Syyhy todettu yhdellä </a:t>
            </a:r>
            <a:r>
              <a:rPr lang="fi-FI" altLang="fi-FI" sz="4000" dirty="0" smtClean="0">
                <a:latin typeface="+mn-lt"/>
              </a:rPr>
              <a:t>asukkaalla</a:t>
            </a:r>
            <a:endParaRPr lang="fi-FI" altLang="fi-FI" sz="4000" dirty="0">
              <a:latin typeface="+mn-lt"/>
            </a:endParaRPr>
          </a:p>
        </p:txBody>
      </p:sp>
      <p:sp>
        <p:nvSpPr>
          <p:cNvPr id="22531" name="Sisällön paikkamerkki 2"/>
          <p:cNvSpPr>
            <a:spLocks noGrp="1"/>
          </p:cNvSpPr>
          <p:nvPr>
            <p:ph idx="1"/>
          </p:nvPr>
        </p:nvSpPr>
        <p:spPr>
          <a:xfrm>
            <a:off x="237392" y="1305097"/>
            <a:ext cx="11658600" cy="5341888"/>
          </a:xfrm>
        </p:spPr>
        <p:txBody>
          <a:bodyPr/>
          <a:lstStyle/>
          <a:p>
            <a:r>
              <a:rPr lang="fi-FI" altLang="fi-FI" sz="3000" dirty="0"/>
              <a:t>Tutkitaan kaikki </a:t>
            </a:r>
            <a:r>
              <a:rPr lang="fi-FI" altLang="fi-FI" sz="3000" dirty="0" smtClean="0"/>
              <a:t>asukkaat </a:t>
            </a:r>
            <a:r>
              <a:rPr lang="fi-FI" altLang="fi-FI" sz="3000" dirty="0"/>
              <a:t>ja henkilökunnan jäsenet, joilla ihottumaa ja kutinaa</a:t>
            </a:r>
          </a:p>
          <a:p>
            <a:endParaRPr lang="fi-FI" altLang="fi-FI" sz="800" dirty="0"/>
          </a:p>
          <a:p>
            <a:r>
              <a:rPr lang="fi-FI" altLang="fi-FI" sz="3000" dirty="0"/>
              <a:t>Kartoitetaan syyhylle altistuneet</a:t>
            </a:r>
          </a:p>
          <a:p>
            <a:endParaRPr lang="fi-FI" altLang="fi-FI" sz="800" dirty="0"/>
          </a:p>
          <a:p>
            <a:r>
              <a:rPr lang="fi-FI" altLang="fi-FI" sz="3000" dirty="0"/>
              <a:t>Varmistunut </a:t>
            </a:r>
            <a:r>
              <a:rPr lang="fi-FI" altLang="fi-FI" sz="3000" dirty="0" smtClean="0"/>
              <a:t>syyhytapaus hoidetaan </a:t>
            </a:r>
            <a:r>
              <a:rPr lang="fi-FI" altLang="fi-FI" sz="3000" dirty="0"/>
              <a:t>2 kertaa viikon välein</a:t>
            </a:r>
          </a:p>
          <a:p>
            <a:pPr lvl="1"/>
            <a:r>
              <a:rPr lang="fi-FI" altLang="fi-FI" sz="2800" dirty="0"/>
              <a:t>jälkitarkastus 14. päivä  (2 vk) ja 28.päivä (4 vk)</a:t>
            </a:r>
          </a:p>
          <a:p>
            <a:pPr lvl="1"/>
            <a:endParaRPr lang="fi-FI" altLang="fi-FI" sz="800" dirty="0"/>
          </a:p>
          <a:p>
            <a:r>
              <a:rPr lang="fi-FI" altLang="fi-FI" sz="3000" dirty="0"/>
              <a:t>Oireettomat huonekaverit, ihokosketuksessa/vaate- tai vuodevaatteisiin kontaktissa ollut henkilökunta (työterveyshuolto) ja vierailijat hoidetaan x 1 (terveyskeskus)</a:t>
            </a:r>
          </a:p>
          <a:p>
            <a:pPr lvl="1"/>
            <a:r>
              <a:rPr lang="fi-FI" altLang="fi-FI" sz="2800" dirty="0"/>
              <a:t>jälkitarkastus 28. päivä</a:t>
            </a:r>
          </a:p>
        </p:txBody>
      </p:sp>
    </p:spTree>
    <p:extLst>
      <p:ext uri="{BB962C8B-B14F-4D97-AF65-F5344CB8AC3E}">
        <p14:creationId xmlns:p14="http://schemas.microsoft.com/office/powerpoint/2010/main" val="27884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1992313" y="97845"/>
            <a:ext cx="8229600" cy="649502"/>
          </a:xfrm>
        </p:spPr>
        <p:txBody>
          <a:bodyPr/>
          <a:lstStyle/>
          <a:p>
            <a:r>
              <a:rPr lang="fi-FI" altLang="fi-FI" sz="3600" dirty="0">
                <a:latin typeface="+mn-lt"/>
              </a:rPr>
              <a:t>Laitosepidemia</a:t>
            </a:r>
          </a:p>
        </p:txBody>
      </p:sp>
      <p:sp>
        <p:nvSpPr>
          <p:cNvPr id="23555" name="Sisällön paikkamerkki 2"/>
          <p:cNvSpPr>
            <a:spLocks noGrp="1"/>
          </p:cNvSpPr>
          <p:nvPr>
            <p:ph idx="1"/>
          </p:nvPr>
        </p:nvSpPr>
        <p:spPr>
          <a:xfrm>
            <a:off x="413238" y="931985"/>
            <a:ext cx="11333285" cy="5738692"/>
          </a:xfrm>
        </p:spPr>
        <p:txBody>
          <a:bodyPr>
            <a:normAutofit lnSpcReduction="10000"/>
          </a:bodyPr>
          <a:lstStyle/>
          <a:p>
            <a:r>
              <a:rPr lang="fi-FI" altLang="fi-FI" sz="2600" dirty="0" smtClean="0"/>
              <a:t>Jo yhden tapauksen jälkeen tutkitaan kaikki asukkaat ja henkilökunta, joilla on ihottumaa ja kutinaa</a:t>
            </a:r>
          </a:p>
          <a:p>
            <a:endParaRPr lang="fi-FI" altLang="fi-FI" sz="800" dirty="0" smtClean="0"/>
          </a:p>
          <a:p>
            <a:r>
              <a:rPr lang="fi-FI" altLang="fi-FI" sz="2600" dirty="0" smtClean="0"/>
              <a:t>Varmistuneet syyhytapaukset </a:t>
            </a:r>
            <a:r>
              <a:rPr lang="fi-FI" altLang="fi-FI" sz="2600" dirty="0"/>
              <a:t>ja henkilökunta hoidetaan 2 kertaa viikon välein</a:t>
            </a:r>
          </a:p>
          <a:p>
            <a:pPr lvl="1"/>
            <a:r>
              <a:rPr lang="fi-FI" altLang="fi-FI" dirty="0"/>
              <a:t>jälkitarkastus 14. päivä ja </a:t>
            </a:r>
            <a:r>
              <a:rPr lang="fi-FI" altLang="fi-FI" dirty="0" smtClean="0"/>
              <a:t>28.päivä</a:t>
            </a:r>
          </a:p>
          <a:p>
            <a:pPr lvl="1"/>
            <a:endParaRPr lang="fi-FI" altLang="fi-FI" sz="800" dirty="0"/>
          </a:p>
          <a:p>
            <a:r>
              <a:rPr lang="fi-FI" altLang="fi-FI" sz="2600" dirty="0"/>
              <a:t>Oireettomat </a:t>
            </a:r>
            <a:r>
              <a:rPr lang="fi-FI" altLang="fi-FI" sz="2600" dirty="0" smtClean="0"/>
              <a:t>asukkaat, </a:t>
            </a:r>
            <a:r>
              <a:rPr lang="fi-FI" altLang="fi-FI" sz="2600" dirty="0"/>
              <a:t>henkilökunta, henkilökunnan perheenjäsenet, ihokosketuksissa olleet vierailijat x 1</a:t>
            </a:r>
          </a:p>
          <a:p>
            <a:pPr lvl="1"/>
            <a:r>
              <a:rPr lang="fi-FI" altLang="fi-FI" dirty="0"/>
              <a:t>jälkitarkastus 28. </a:t>
            </a:r>
            <a:r>
              <a:rPr lang="fi-FI" altLang="fi-FI" dirty="0" smtClean="0"/>
              <a:t>päivä</a:t>
            </a:r>
          </a:p>
          <a:p>
            <a:pPr lvl="1"/>
            <a:endParaRPr lang="fi-FI" altLang="fi-FI" sz="800" dirty="0"/>
          </a:p>
          <a:p>
            <a:r>
              <a:rPr lang="fi-FI" altLang="fi-FI" sz="2600" dirty="0" smtClean="0"/>
              <a:t>Syyhyasukas </a:t>
            </a:r>
            <a:r>
              <a:rPr lang="fi-FI" altLang="fi-FI" sz="2600" dirty="0"/>
              <a:t>ei tartuta enää 24 tunnin kuluttua ensimmäisestä hoidosta (ulkoinen hoito</a:t>
            </a:r>
            <a:r>
              <a:rPr lang="fi-FI" altLang="fi-FI" sz="2600" dirty="0" smtClean="0"/>
              <a:t>)</a:t>
            </a:r>
          </a:p>
          <a:p>
            <a:endParaRPr lang="fi-FI" altLang="fi-FI" sz="800" dirty="0"/>
          </a:p>
          <a:p>
            <a:r>
              <a:rPr lang="fi-FI" altLang="fi-FI" sz="2600" dirty="0"/>
              <a:t>Varoaika saattaa olla pidempi (2 vrk) sisäisellä </a:t>
            </a:r>
            <a:r>
              <a:rPr lang="fi-FI" altLang="fi-FI" sz="2600" dirty="0" smtClean="0"/>
              <a:t>lääkityksellä</a:t>
            </a:r>
          </a:p>
          <a:p>
            <a:endParaRPr lang="fi-FI" altLang="fi-FI" sz="800" dirty="0"/>
          </a:p>
          <a:p>
            <a:r>
              <a:rPr lang="fi-FI" altLang="fi-FI" sz="2600" dirty="0"/>
              <a:t>Karstasyyhyssä kosketusvarotoimet jatkuvat, kunnes molemmat hoitokerrat on toteutettu ja </a:t>
            </a:r>
            <a:r>
              <a:rPr lang="fi-FI" altLang="fi-FI" sz="2600" dirty="0" smtClean="0"/>
              <a:t>jälkitarkastuksessa </a:t>
            </a:r>
            <a:r>
              <a:rPr lang="fi-FI" altLang="fi-FI" sz="2600" dirty="0"/>
              <a:t>todettu parantuneeksi</a:t>
            </a:r>
          </a:p>
        </p:txBody>
      </p:sp>
    </p:spTree>
    <p:extLst>
      <p:ext uri="{BB962C8B-B14F-4D97-AF65-F5344CB8AC3E}">
        <p14:creationId xmlns:p14="http://schemas.microsoft.com/office/powerpoint/2010/main" val="37202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792162"/>
          </a:xfrm>
        </p:spPr>
        <p:txBody>
          <a:bodyPr/>
          <a:lstStyle/>
          <a:p>
            <a:r>
              <a:rPr lang="fi-FI" altLang="fi-FI" sz="3600" dirty="0">
                <a:latin typeface="+mn-lt"/>
              </a:rPr>
              <a:t>Syyhyn hoito </a:t>
            </a:r>
            <a:r>
              <a:rPr lang="fi-FI" altLang="fi-FI" sz="3600" dirty="0" err="1">
                <a:latin typeface="+mn-lt"/>
              </a:rPr>
              <a:t>permetriinivoiteella</a:t>
            </a:r>
            <a:r>
              <a:rPr lang="fi-FI" altLang="fi-FI" sz="3600" dirty="0">
                <a:latin typeface="+mn-lt"/>
              </a:rPr>
              <a:t> </a:t>
            </a:r>
            <a:r>
              <a:rPr lang="fi-FI" altLang="fi-FI" sz="2800" dirty="0">
                <a:latin typeface="+mn-lt"/>
              </a:rPr>
              <a:t>(</a:t>
            </a:r>
            <a:r>
              <a:rPr lang="fi-FI" altLang="fi-FI" sz="2800" dirty="0" err="1">
                <a:latin typeface="+mn-lt"/>
              </a:rPr>
              <a:t>Nix</a:t>
            </a:r>
            <a:r>
              <a:rPr lang="fi-FI" altLang="fi-FI" sz="2800" dirty="0">
                <a:latin typeface="+mn-lt"/>
              </a:rPr>
              <a:t>®)</a:t>
            </a:r>
          </a:p>
        </p:txBody>
      </p:sp>
      <p:sp>
        <p:nvSpPr>
          <p:cNvPr id="24579" name="Sisällön paikkamerkki 2"/>
          <p:cNvSpPr>
            <a:spLocks noGrp="1"/>
          </p:cNvSpPr>
          <p:nvPr>
            <p:ph idx="1"/>
          </p:nvPr>
        </p:nvSpPr>
        <p:spPr>
          <a:xfrm>
            <a:off x="281354" y="981075"/>
            <a:ext cx="11614638" cy="5543550"/>
          </a:xfrm>
        </p:spPr>
        <p:txBody>
          <a:bodyPr>
            <a:normAutofit lnSpcReduction="10000"/>
          </a:bodyPr>
          <a:lstStyle/>
          <a:p>
            <a:r>
              <a:rPr lang="fi-FI" altLang="fi-FI" sz="2400" dirty="0"/>
              <a:t>Noudatetaan sekä 1. että 2. hoidon yhteydessä</a:t>
            </a:r>
          </a:p>
          <a:p>
            <a:endParaRPr lang="fi-FI" altLang="fi-FI" sz="600" dirty="0"/>
          </a:p>
          <a:p>
            <a:r>
              <a:rPr lang="fi-FI" altLang="fi-FI" sz="2400" dirty="0"/>
              <a:t>Koko keholle päästä varpaisiin puhtaalle </a:t>
            </a:r>
            <a:r>
              <a:rPr lang="fi-FI" altLang="fi-FI" sz="2400" dirty="0" smtClean="0"/>
              <a:t>(asukas </a:t>
            </a:r>
            <a:r>
              <a:rPr lang="fi-FI" altLang="fi-FI" sz="2400" dirty="0"/>
              <a:t>käy suihkussa), kuivalle iholle (varpaankärjistä leuankärkeen, niskaan, korvien taustat, jalkapohjat, taipeet, napa, kynsien vierustat, varpaiden ja sormien välit)</a:t>
            </a:r>
          </a:p>
          <a:p>
            <a:endParaRPr lang="fi-FI" altLang="fi-FI" sz="600" dirty="0"/>
          </a:p>
          <a:p>
            <a:r>
              <a:rPr lang="fi-FI" altLang="fi-FI" sz="2400" dirty="0"/>
              <a:t>Tarvittaessa myös hiuspohjaan ja päähän, ei kuitenkaan silmien ja suun ympäristöön eikä limakalvoille</a:t>
            </a:r>
          </a:p>
          <a:p>
            <a:endParaRPr lang="fi-FI" altLang="fi-FI" sz="600" dirty="0"/>
          </a:p>
          <a:p>
            <a:r>
              <a:rPr lang="fi-FI" altLang="fi-FI" sz="2400" dirty="0"/>
              <a:t>Pitkät kynnet leikataan </a:t>
            </a:r>
          </a:p>
          <a:p>
            <a:endParaRPr lang="fi-FI" altLang="fi-FI" sz="600" dirty="0"/>
          </a:p>
          <a:p>
            <a:r>
              <a:rPr lang="fi-FI" altLang="fi-FI" sz="2400" dirty="0"/>
              <a:t>Puhtaat vaatteet, kädet voi suojata puuvillakäsinein</a:t>
            </a:r>
          </a:p>
          <a:p>
            <a:endParaRPr lang="fi-FI" altLang="fi-FI" sz="600" dirty="0"/>
          </a:p>
          <a:p>
            <a:r>
              <a:rPr lang="fi-FI" altLang="fi-FI" sz="2400" dirty="0"/>
              <a:t>Voiteen vaikutusaika 8-15 tuntia (esim. yön yli), jonka jälkeen voide pestään pois, vaatteet ja vuodevaatteet vaihdetaan</a:t>
            </a:r>
          </a:p>
          <a:p>
            <a:endParaRPr lang="fi-FI" altLang="fi-FI" sz="600" dirty="0"/>
          </a:p>
          <a:p>
            <a:r>
              <a:rPr lang="fi-FI" altLang="fi-FI" sz="2400" dirty="0"/>
              <a:t>Jos voidetta on pesty pois, pitää alue voidella heti uudestaan</a:t>
            </a:r>
          </a:p>
          <a:p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40035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/>
          <p:cNvSpPr>
            <a:spLocks noGrp="1"/>
          </p:cNvSpPr>
          <p:nvPr>
            <p:ph type="title"/>
          </p:nvPr>
        </p:nvSpPr>
        <p:spPr>
          <a:xfrm>
            <a:off x="624255" y="167054"/>
            <a:ext cx="9586546" cy="826477"/>
          </a:xfrm>
        </p:spPr>
        <p:txBody>
          <a:bodyPr>
            <a:normAutofit/>
          </a:bodyPr>
          <a:lstStyle/>
          <a:p>
            <a:pPr marL="342900" indent="-342900"/>
            <a:r>
              <a:rPr lang="fi-FI" altLang="fi-FI" sz="3600" dirty="0">
                <a:latin typeface="Calibri" panose="020F0502020204030204" pitchFamily="34" charset="0"/>
              </a:rPr>
              <a:t>Syyhyn hoito </a:t>
            </a:r>
            <a:r>
              <a:rPr lang="fi-FI" altLang="fi-FI" sz="3600" dirty="0" err="1">
                <a:latin typeface="Calibri" panose="020F0502020204030204" pitchFamily="34" charset="0"/>
              </a:rPr>
              <a:t>ivermektiinitableteilla</a:t>
            </a:r>
            <a:r>
              <a:rPr lang="fi-FI" altLang="fi-FI" sz="3600" dirty="0">
                <a:latin typeface="Calibri" panose="020F0502020204030204" pitchFamily="34" charset="0"/>
              </a:rPr>
              <a:t> (</a:t>
            </a:r>
            <a:r>
              <a:rPr lang="fi-FI" altLang="fi-FI" sz="3600" dirty="0" err="1">
                <a:latin typeface="Calibri" panose="020F0502020204030204" pitchFamily="34" charset="0"/>
              </a:rPr>
              <a:t>Stromectol</a:t>
            </a:r>
            <a:r>
              <a:rPr lang="fi-FI" altLang="fi-FI" sz="3600" baseline="30000" dirty="0">
                <a:latin typeface="Calibri" panose="020F0502020204030204" pitchFamily="34" charset="0"/>
              </a:rPr>
              <a:t>®</a:t>
            </a:r>
            <a:r>
              <a:rPr lang="fi-FI" altLang="fi-FI" sz="3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5603" name="Sisällön paikkamerkki 2"/>
          <p:cNvSpPr>
            <a:spLocks noGrp="1"/>
          </p:cNvSpPr>
          <p:nvPr>
            <p:ph idx="1"/>
          </p:nvPr>
        </p:nvSpPr>
        <p:spPr>
          <a:xfrm>
            <a:off x="193430" y="1301262"/>
            <a:ext cx="11808069" cy="5372099"/>
          </a:xfrm>
        </p:spPr>
        <p:txBody>
          <a:bodyPr>
            <a:normAutofit/>
          </a:bodyPr>
          <a:lstStyle/>
          <a:p>
            <a:r>
              <a:rPr lang="fi-FI" altLang="fi-FI" sz="3000" dirty="0"/>
              <a:t>Laitosepidemioissa syyhyyn sairastuneille asukkaille aina yhdistelmähoito, oireiselle henkilökunnalle ja altistuneille asukkaille jompikumpi </a:t>
            </a:r>
            <a:r>
              <a:rPr lang="fi-FI" altLang="fi-FI" sz="3000" dirty="0" smtClean="0"/>
              <a:t>hoito</a:t>
            </a:r>
          </a:p>
          <a:p>
            <a:endParaRPr lang="fi-FI" altLang="fi-FI" sz="800" dirty="0"/>
          </a:p>
          <a:p>
            <a:r>
              <a:rPr lang="fi-FI" altLang="fi-FI" sz="3000" dirty="0"/>
              <a:t>Karstasyyhy</a:t>
            </a:r>
          </a:p>
          <a:p>
            <a:endParaRPr lang="fi-FI" altLang="fi-FI" sz="800" dirty="0" smtClean="0"/>
          </a:p>
          <a:p>
            <a:r>
              <a:rPr lang="fi-FI" altLang="fi-FI" sz="3000" dirty="0" err="1"/>
              <a:t>Permetriinihoidon</a:t>
            </a:r>
            <a:r>
              <a:rPr lang="fi-FI" altLang="fi-FI" sz="3000" dirty="0"/>
              <a:t> </a:t>
            </a:r>
            <a:r>
              <a:rPr lang="fi-FI" altLang="fi-FI" sz="3000" dirty="0" smtClean="0"/>
              <a:t>epäonnistuttua</a:t>
            </a:r>
          </a:p>
          <a:p>
            <a:endParaRPr lang="fi-FI" altLang="fi-FI" sz="800" dirty="0"/>
          </a:p>
          <a:p>
            <a:r>
              <a:rPr lang="fi-FI" altLang="fi-FI" sz="3000" dirty="0" smtClean="0"/>
              <a:t>Erityisluvalla toimitettava reseptilääke</a:t>
            </a:r>
          </a:p>
          <a:p>
            <a:endParaRPr lang="fi-FI" altLang="fi-FI" sz="800" dirty="0"/>
          </a:p>
          <a:p>
            <a:r>
              <a:rPr lang="fi-FI" altLang="fi-FI" sz="3000" dirty="0" smtClean="0"/>
              <a:t>Lääkettä ei suositella raskaana oleville tai pikkulapsille</a:t>
            </a:r>
          </a:p>
          <a:p>
            <a:pPr lvl="1"/>
            <a:r>
              <a:rPr lang="fi-FI" altLang="fi-FI" sz="2800" dirty="0" smtClean="0"/>
              <a:t>ihotautilääkärin konsultaatio</a:t>
            </a:r>
          </a:p>
        </p:txBody>
      </p:sp>
    </p:spTree>
    <p:extLst>
      <p:ext uri="{BB962C8B-B14F-4D97-AF65-F5344CB8AC3E}">
        <p14:creationId xmlns:p14="http://schemas.microsoft.com/office/powerpoint/2010/main" val="8391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/>
          <p:cNvSpPr>
            <a:spLocks noGrp="1"/>
          </p:cNvSpPr>
          <p:nvPr>
            <p:ph type="title"/>
          </p:nvPr>
        </p:nvSpPr>
        <p:spPr>
          <a:xfrm>
            <a:off x="1981200" y="115889"/>
            <a:ext cx="8229600" cy="936625"/>
          </a:xfrm>
        </p:spPr>
        <p:txBody>
          <a:bodyPr>
            <a:normAutofit/>
          </a:bodyPr>
          <a:lstStyle/>
          <a:p>
            <a:r>
              <a:rPr lang="fi-FI" altLang="fi-FI" sz="4000" dirty="0">
                <a:latin typeface="+mn-lt"/>
              </a:rPr>
              <a:t>Kutinan ja ihottuman hoito</a:t>
            </a:r>
          </a:p>
        </p:txBody>
      </p:sp>
      <p:sp>
        <p:nvSpPr>
          <p:cNvPr id="26627" name="Sisällön paikkamerkki 2"/>
          <p:cNvSpPr>
            <a:spLocks noGrp="1"/>
          </p:cNvSpPr>
          <p:nvPr>
            <p:ph idx="1"/>
          </p:nvPr>
        </p:nvSpPr>
        <p:spPr>
          <a:xfrm>
            <a:off x="386863" y="1213338"/>
            <a:ext cx="11289322" cy="5460024"/>
          </a:xfrm>
        </p:spPr>
        <p:txBody>
          <a:bodyPr>
            <a:normAutofit/>
          </a:bodyPr>
          <a:lstStyle/>
          <a:p>
            <a:r>
              <a:rPr lang="fi-FI" altLang="fi-FI" sz="3000" dirty="0"/>
              <a:t>Kutina voi jatkua ja iholla olla näppylöitä vielä kuukauden ajan hoidon jälkeen, vaikka hoito olisi onnistunut</a:t>
            </a:r>
          </a:p>
          <a:p>
            <a:endParaRPr lang="fi-FI" altLang="fi-FI" sz="800" dirty="0"/>
          </a:p>
          <a:p>
            <a:r>
              <a:rPr lang="fi-FI" altLang="fi-FI" sz="3000" dirty="0"/>
              <a:t>Lääkäri voi määrätä oireenmukaiseen hoitoon </a:t>
            </a:r>
            <a:r>
              <a:rPr lang="fi-FI" altLang="fi-FI" sz="3000" dirty="0" err="1" smtClean="0"/>
              <a:t>kortikosteroidivoidetta</a:t>
            </a:r>
            <a:r>
              <a:rPr lang="fi-FI" altLang="fi-FI" sz="3000" dirty="0" smtClean="0"/>
              <a:t> tai </a:t>
            </a:r>
            <a:r>
              <a:rPr lang="fi-FI" sz="3000" dirty="0" err="1" smtClean="0"/>
              <a:t>kortikosteroidin</a:t>
            </a:r>
            <a:r>
              <a:rPr lang="fi-FI" sz="3000" dirty="0" smtClean="0"/>
              <a:t> </a:t>
            </a:r>
            <a:r>
              <a:rPr lang="fi-FI" sz="3000" dirty="0"/>
              <a:t>ja </a:t>
            </a:r>
            <a:r>
              <a:rPr lang="fi-FI" sz="3000" dirty="0" err="1"/>
              <a:t>klorheksidiinin</a:t>
            </a:r>
            <a:r>
              <a:rPr lang="fi-FI" sz="3000" dirty="0"/>
              <a:t> yhdistelmää. </a:t>
            </a:r>
            <a:endParaRPr lang="fi-FI" sz="3000" dirty="0" smtClean="0"/>
          </a:p>
          <a:p>
            <a:pPr lvl="1"/>
            <a:r>
              <a:rPr lang="fi-FI" sz="2800" dirty="0" smtClean="0"/>
              <a:t>Tarve yleensä viikon </a:t>
            </a:r>
            <a:r>
              <a:rPr lang="fi-FI" sz="2800" dirty="0"/>
              <a:t>ajan syyhylääkityksen </a:t>
            </a:r>
            <a:r>
              <a:rPr lang="fi-FI" sz="2800" dirty="0" smtClean="0"/>
              <a:t>jälkeen</a:t>
            </a:r>
          </a:p>
          <a:p>
            <a:endParaRPr lang="fi-FI" altLang="fi-FI" sz="800" dirty="0" smtClean="0"/>
          </a:p>
          <a:p>
            <a:r>
              <a:rPr lang="fi-FI" altLang="fi-FI" sz="3000" dirty="0" err="1" smtClean="0"/>
              <a:t>Yökutinaan</a:t>
            </a:r>
            <a:r>
              <a:rPr lang="fi-FI" altLang="fi-FI" sz="3000" dirty="0" smtClean="0"/>
              <a:t> </a:t>
            </a:r>
            <a:r>
              <a:rPr lang="fi-FI" altLang="fi-FI" sz="3000" dirty="0"/>
              <a:t>sedatiivista </a:t>
            </a:r>
            <a:r>
              <a:rPr lang="fi-FI" altLang="fi-FI" sz="3000" dirty="0" smtClean="0"/>
              <a:t>antihistamiinia</a:t>
            </a:r>
          </a:p>
          <a:p>
            <a:endParaRPr lang="fi-FI" altLang="fi-FI" sz="800" dirty="0" smtClean="0"/>
          </a:p>
          <a:p>
            <a:r>
              <a:rPr lang="fi-FI" altLang="fi-FI" sz="3000" dirty="0" smtClean="0"/>
              <a:t>Sekundäärisen </a:t>
            </a:r>
            <a:r>
              <a:rPr lang="fi-FI" altLang="fi-FI" sz="3000" dirty="0"/>
              <a:t>bakteeri-infektion hoitoon tarvittaessa paikallista/ systeemistä antibioottia</a:t>
            </a:r>
          </a:p>
          <a:p>
            <a:endParaRPr lang="fi-FI" altLang="fi-FI" sz="800" dirty="0"/>
          </a:p>
          <a:p>
            <a:r>
              <a:rPr lang="fi-FI" altLang="fi-FI" sz="3000" dirty="0"/>
              <a:t>Jos kutina jatkuu voimakkaana, </a:t>
            </a:r>
            <a:r>
              <a:rPr lang="fi-FI" altLang="fi-FI" sz="3000" dirty="0" smtClean="0"/>
              <a:t>asukas </a:t>
            </a:r>
            <a:r>
              <a:rPr lang="fi-FI" altLang="fi-FI" sz="3000" dirty="0"/>
              <a:t>on syytä tutkia uudestaan</a:t>
            </a:r>
          </a:p>
        </p:txBody>
      </p:sp>
    </p:spTree>
    <p:extLst>
      <p:ext uri="{BB962C8B-B14F-4D97-AF65-F5344CB8AC3E}">
        <p14:creationId xmlns:p14="http://schemas.microsoft.com/office/powerpoint/2010/main" val="22216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isällön paikkamerkki 2"/>
          <p:cNvSpPr>
            <a:spLocks noGrp="1"/>
          </p:cNvSpPr>
          <p:nvPr>
            <p:ph idx="1"/>
          </p:nvPr>
        </p:nvSpPr>
        <p:spPr>
          <a:xfrm>
            <a:off x="199506" y="896814"/>
            <a:ext cx="11496502" cy="586974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Noudatetaan sekä 1. että 2. hoidon </a:t>
            </a:r>
            <a:r>
              <a:rPr lang="fi-FI" altLang="fi-FI" dirty="0" smtClean="0"/>
              <a:t>yhteydessä</a:t>
            </a:r>
          </a:p>
          <a:p>
            <a:pPr eaLnBrk="1" hangingPunct="1">
              <a:lnSpc>
                <a:spcPct val="90000"/>
              </a:lnSpc>
            </a:pPr>
            <a:endParaRPr lang="fi-FI" altLang="fi-FI" sz="500" dirty="0"/>
          </a:p>
          <a:p>
            <a:r>
              <a:rPr lang="fi-FI" altLang="fi-FI" dirty="0" smtClean="0"/>
              <a:t>Asukkaan </a:t>
            </a:r>
            <a:r>
              <a:rPr lang="fi-FI" altLang="fi-FI" dirty="0"/>
              <a:t>henkilökohtaiset tavarat, mm. kampa, hiusharja, partakone huolletaan </a:t>
            </a:r>
            <a:r>
              <a:rPr lang="fi-FI" altLang="fi-FI" dirty="0" smtClean="0"/>
              <a:t>normaalisti </a:t>
            </a:r>
            <a:endParaRPr lang="fi-FI" altLang="fi-FI" dirty="0"/>
          </a:p>
          <a:p>
            <a:r>
              <a:rPr lang="fi-FI" altLang="fi-FI" dirty="0" smtClean="0"/>
              <a:t>Huoneen </a:t>
            </a:r>
            <a:r>
              <a:rPr lang="fi-FI" altLang="fi-FI" dirty="0"/>
              <a:t>avonaisilla pinnoilla olevat hoitotarvikkeet roskiin, esim. vaipat, sidokset</a:t>
            </a:r>
            <a:endParaRPr lang="fi-FI" altLang="fi-FI" dirty="0" smtClean="0"/>
          </a:p>
          <a:p>
            <a:pPr eaLnBrk="1" hangingPunct="1">
              <a:lnSpc>
                <a:spcPct val="90000"/>
              </a:lnSpc>
            </a:pPr>
            <a:endParaRPr lang="fi-FI" altLang="fi-FI" sz="500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Vaatteiden pesu: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altLang="fi-FI" sz="2500" dirty="0" smtClean="0"/>
              <a:t>asukkaan </a:t>
            </a:r>
            <a:r>
              <a:rPr lang="fi-FI" altLang="fi-FI" sz="2500" dirty="0"/>
              <a:t>vaatteet, joita käytetty kolmena hoitoa edeltävänä päivänä , pestäväksi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altLang="fi-FI" sz="2500" dirty="0" smtClean="0"/>
              <a:t>asukkaan </a:t>
            </a:r>
            <a:r>
              <a:rPr lang="fi-FI" altLang="fi-FI" sz="2500" dirty="0"/>
              <a:t>omat vaatteet kotiin/pesulaan, puhtaat tilalle</a:t>
            </a:r>
          </a:p>
          <a:p>
            <a:pPr lvl="1">
              <a:lnSpc>
                <a:spcPct val="80000"/>
              </a:lnSpc>
            </a:pPr>
            <a:r>
              <a:rPr lang="fi-FI" altLang="fi-FI" sz="2500" dirty="0"/>
              <a:t>vuodevaatteet, peitto, tyyny, patjansuojus, pyyhkeet </a:t>
            </a:r>
            <a:r>
              <a:rPr lang="fi-FI" altLang="fi-FI" sz="2500" dirty="0" smtClean="0"/>
              <a:t>pyykkiin, pesu </a:t>
            </a:r>
            <a:r>
              <a:rPr lang="fi-FI" altLang="fi-FI" sz="2500" dirty="0"/>
              <a:t>60°C</a:t>
            </a:r>
          </a:p>
          <a:p>
            <a:pPr lvl="1">
              <a:lnSpc>
                <a:spcPct val="80000"/>
              </a:lnSpc>
            </a:pPr>
            <a:r>
              <a:rPr lang="fi-FI" altLang="fi-FI" sz="2500" dirty="0"/>
              <a:t>Sänky puhdistetaan yleispuhdistusaineella ja petataan puhtaaksi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i-FI" altLang="fi-FI" sz="500" dirty="0"/>
          </a:p>
          <a:p>
            <a:pPr eaLnBrk="1" hangingPunct="1">
              <a:lnSpc>
                <a:spcPct val="80000"/>
              </a:lnSpc>
            </a:pPr>
            <a:r>
              <a:rPr lang="fi-FI" altLang="fi-FI" dirty="0" smtClean="0"/>
              <a:t>Vaatteet/tekstiilit </a:t>
            </a:r>
            <a:r>
              <a:rPr lang="fi-FI" altLang="fi-FI" dirty="0"/>
              <a:t>, joita ei voi pestä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altLang="fi-FI" sz="2500" dirty="0"/>
              <a:t>suljetaan muovisäkkiin vähintään 3 vrk ajaksi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altLang="fi-FI" sz="2500" dirty="0"/>
              <a:t>pakastetaan muovipussissa tai ulos (-20°C tai kylmempi) 1 vrk </a:t>
            </a:r>
            <a:r>
              <a:rPr lang="fi-FI" altLang="fi-FI" sz="2500" dirty="0" smtClean="0"/>
              <a:t>ajaksi</a:t>
            </a:r>
          </a:p>
          <a:p>
            <a:pPr>
              <a:lnSpc>
                <a:spcPct val="80000"/>
              </a:lnSpc>
            </a:pPr>
            <a:endParaRPr lang="fi-FI" altLang="fi-FI" sz="500" dirty="0"/>
          </a:p>
          <a:p>
            <a:pPr>
              <a:lnSpc>
                <a:spcPct val="80000"/>
              </a:lnSpc>
            </a:pPr>
            <a:r>
              <a:rPr lang="fi-FI" altLang="fi-FI" dirty="0"/>
              <a:t>Huone siivotaan normaalisti</a:t>
            </a:r>
          </a:p>
          <a:p>
            <a:pPr lvl="1">
              <a:lnSpc>
                <a:spcPct val="80000"/>
              </a:lnSpc>
            </a:pPr>
            <a:r>
              <a:rPr lang="fi-FI" altLang="fi-FI" dirty="0"/>
              <a:t>karstasyyhyssä huoneen tekstiilit ja tekstiilipintaiset huonekalut pestäviksi</a:t>
            </a:r>
          </a:p>
          <a:p>
            <a:endParaRPr lang="fi-FI" altLang="fi-FI" sz="500" dirty="0"/>
          </a:p>
          <a:p>
            <a:r>
              <a:rPr lang="fi-FI" altLang="fi-FI" dirty="0"/>
              <a:t>Mikäli käytetty imuria siivouksessa, pölypussi hävitetään välittömästi</a:t>
            </a:r>
          </a:p>
          <a:p>
            <a:pPr>
              <a:lnSpc>
                <a:spcPct val="80000"/>
              </a:lnSpc>
            </a:pPr>
            <a:endParaRPr lang="fi-FI" altLang="fi-FI" sz="2900" dirty="0"/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endParaRPr lang="fi-FI" altLang="fi-FI" sz="2400" dirty="0"/>
          </a:p>
          <a:p>
            <a:endParaRPr lang="fi-FI" altLang="fi-FI" sz="2400" dirty="0"/>
          </a:p>
        </p:txBody>
      </p:sp>
      <p:sp>
        <p:nvSpPr>
          <p:cNvPr id="27651" name="Otsikko 1"/>
          <p:cNvSpPr>
            <a:spLocks noGrp="1"/>
          </p:cNvSpPr>
          <p:nvPr>
            <p:ph type="title"/>
          </p:nvPr>
        </p:nvSpPr>
        <p:spPr>
          <a:xfrm>
            <a:off x="1703389" y="87923"/>
            <a:ext cx="8785225" cy="606829"/>
          </a:xfrm>
        </p:spPr>
        <p:txBody>
          <a:bodyPr/>
          <a:lstStyle/>
          <a:p>
            <a:r>
              <a:rPr lang="fi-FI" altLang="fi-FI" sz="3300" dirty="0">
                <a:latin typeface="+mn-lt"/>
              </a:rPr>
              <a:t>Muut toimenpiteet syyhyn hoidon yhteydessä</a:t>
            </a:r>
          </a:p>
        </p:txBody>
      </p:sp>
    </p:spTree>
    <p:extLst>
      <p:ext uri="{BB962C8B-B14F-4D97-AF65-F5344CB8AC3E}">
        <p14:creationId xmlns:p14="http://schemas.microsoft.com/office/powerpoint/2010/main" val="42478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tsikko 1"/>
          <p:cNvSpPr>
            <a:spLocks noGrp="1"/>
          </p:cNvSpPr>
          <p:nvPr>
            <p:ph type="title"/>
          </p:nvPr>
        </p:nvSpPr>
        <p:spPr>
          <a:xfrm>
            <a:off x="861645" y="115888"/>
            <a:ext cx="10999177" cy="675420"/>
          </a:xfrm>
        </p:spPr>
        <p:txBody>
          <a:bodyPr/>
          <a:lstStyle/>
          <a:p>
            <a:r>
              <a:rPr lang="fi-FI" altLang="fi-FI" sz="3100" dirty="0">
                <a:latin typeface="+mn-lt"/>
              </a:rPr>
              <a:t>Syyhyhoitoon varautuminen </a:t>
            </a:r>
            <a:r>
              <a:rPr lang="fi-FI" altLang="fi-FI" sz="3100" dirty="0" smtClean="0">
                <a:latin typeface="+mn-lt"/>
              </a:rPr>
              <a:t>epidemiatilanteessa ja yhteistyötahot</a:t>
            </a:r>
            <a:endParaRPr lang="fi-FI" altLang="fi-FI" sz="3100" dirty="0">
              <a:latin typeface="+mn-lt"/>
            </a:endParaRPr>
          </a:p>
        </p:txBody>
      </p:sp>
      <p:sp>
        <p:nvSpPr>
          <p:cNvPr id="26627" name="Sisällön paikkamerkki 2"/>
          <p:cNvSpPr>
            <a:spLocks noGrp="1"/>
          </p:cNvSpPr>
          <p:nvPr>
            <p:ph idx="1"/>
          </p:nvPr>
        </p:nvSpPr>
        <p:spPr>
          <a:xfrm>
            <a:off x="123092" y="981076"/>
            <a:ext cx="11983916" cy="56880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i-FI" dirty="0"/>
              <a:t>Häätöhoito kannattaa tehdä arkena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fi-FI" sz="2600" dirty="0"/>
              <a:t>riittävästi työvoimaa</a:t>
            </a:r>
            <a:r>
              <a:rPr lang="fi-FI" dirty="0"/>
              <a:t>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fi-FI" sz="600" dirty="0"/>
          </a:p>
          <a:p>
            <a:pPr marL="342900" lvl="1" indent="-342900">
              <a:buFont typeface="Arial" charset="0"/>
              <a:buChar char="•"/>
              <a:defRPr/>
            </a:pPr>
            <a:r>
              <a:rPr lang="fi-FI" sz="2800" dirty="0"/>
              <a:t>Riittävästi puhtaita </a:t>
            </a:r>
            <a:r>
              <a:rPr lang="fi-FI" sz="2800" dirty="0" smtClean="0"/>
              <a:t>asukas- </a:t>
            </a:r>
            <a:r>
              <a:rPr lang="fi-FI" sz="2800" dirty="0"/>
              <a:t>ja vuodevaatteita, peittoja, tyynyjä, patjansuojuksia, mahdollisesti uusia patjoja</a:t>
            </a:r>
            <a:r>
              <a:rPr lang="fi-FI" sz="2600" dirty="0"/>
              <a:t> 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fi-FI" sz="2600" dirty="0" smtClean="0"/>
              <a:t>yhteistyö </a:t>
            </a:r>
            <a:r>
              <a:rPr lang="fi-FI" sz="2600" dirty="0"/>
              <a:t>pesulan </a:t>
            </a:r>
            <a:r>
              <a:rPr lang="fi-FI" sz="2600" dirty="0" smtClean="0"/>
              <a:t>kanssa</a:t>
            </a:r>
          </a:p>
          <a:p>
            <a:pPr marL="742950" lvl="2" indent="-342900">
              <a:buFont typeface="Arial" charset="0"/>
              <a:buChar char="•"/>
              <a:defRPr/>
            </a:pPr>
            <a:endParaRPr lang="fi-FI" sz="6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i-FI" dirty="0"/>
              <a:t>Riittävästi kertakäyttöisiä suojatakkeja/- käsineitä, pyykkisäkkejä, siivousvälineitä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fi-FI" sz="2600" dirty="0"/>
              <a:t>yhteistyö varaston ja laitoshuollon kanssa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fi-FI" sz="6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i-FI" dirty="0"/>
              <a:t>Riittävästi syyhylääkkeitä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fi-FI" sz="2600" dirty="0"/>
              <a:t>yhteistyö apteekin kanssa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fi-FI" sz="6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i-FI" dirty="0"/>
              <a:t>Varmistetaan työntekijöiden hoito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fi-FI" sz="2600" dirty="0"/>
              <a:t>yhteistyö työterveyshuollon kanssa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fi-FI" sz="2600" dirty="0"/>
              <a:t>mahdolliset ammattitautilausunnot</a:t>
            </a:r>
            <a:r>
              <a:rPr lang="fi-FI" dirty="0"/>
              <a:t> </a:t>
            </a:r>
          </a:p>
          <a:p>
            <a:pPr>
              <a:buFont typeface="Arial" charset="0"/>
              <a:buChar char="•"/>
              <a:defRPr/>
            </a:pP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22272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tsikko 1"/>
          <p:cNvSpPr>
            <a:spLocks noGrp="1"/>
          </p:cNvSpPr>
          <p:nvPr>
            <p:ph type="title"/>
          </p:nvPr>
        </p:nvSpPr>
        <p:spPr>
          <a:xfrm>
            <a:off x="1981200" y="153744"/>
            <a:ext cx="4920762" cy="863600"/>
          </a:xfrm>
        </p:spPr>
        <p:txBody>
          <a:bodyPr>
            <a:normAutofit/>
          </a:bodyPr>
          <a:lstStyle/>
          <a:p>
            <a:r>
              <a:rPr lang="fi-FI" altLang="fi-FI" sz="4000" dirty="0">
                <a:latin typeface="+mn-lt"/>
              </a:rPr>
              <a:t>Tiedonkulku</a:t>
            </a:r>
          </a:p>
        </p:txBody>
      </p:sp>
      <p:sp>
        <p:nvSpPr>
          <p:cNvPr id="30723" name="Sisällön paikkamerkki 2"/>
          <p:cNvSpPr>
            <a:spLocks noGrp="1"/>
          </p:cNvSpPr>
          <p:nvPr>
            <p:ph idx="1"/>
          </p:nvPr>
        </p:nvSpPr>
        <p:spPr>
          <a:xfrm>
            <a:off x="228600" y="1635369"/>
            <a:ext cx="11702562" cy="4490794"/>
          </a:xfrm>
        </p:spPr>
        <p:txBody>
          <a:bodyPr/>
          <a:lstStyle/>
          <a:p>
            <a:r>
              <a:rPr lang="fi-FI" altLang="fi-FI" sz="3000" dirty="0" smtClean="0"/>
              <a:t>Syyhyyn sairastuneita </a:t>
            </a:r>
            <a:r>
              <a:rPr lang="fi-FI" altLang="fi-FI" sz="3000" dirty="0"/>
              <a:t>ei voida hoitaa tahdosta riippumatta</a:t>
            </a:r>
          </a:p>
          <a:p>
            <a:endParaRPr lang="fi-FI" altLang="fi-FI" sz="800" dirty="0"/>
          </a:p>
          <a:p>
            <a:r>
              <a:rPr lang="fi-FI" altLang="fi-FI" sz="3000" dirty="0"/>
              <a:t>Asiallisen tiedon antaminen, sopivan lääkevalmisteen valitseminen ja hoidon tarjoaminen ilman kustannuksia lisää hoitomyönteisyyttä</a:t>
            </a:r>
          </a:p>
          <a:p>
            <a:endParaRPr lang="fi-FI" altLang="fi-FI" sz="800" dirty="0"/>
          </a:p>
          <a:p>
            <a:r>
              <a:rPr lang="fi-FI" altLang="fi-FI" sz="3000" dirty="0"/>
              <a:t>Syyhyepidemiasta tiedotetaan kunnan tartuntataudeista vastaavaa lääkäriä ja muita laitoksia, joihin </a:t>
            </a:r>
            <a:r>
              <a:rPr lang="fi-FI" altLang="fi-FI" sz="3000" dirty="0" smtClean="0"/>
              <a:t>syyhyyn sairastuneita </a:t>
            </a:r>
            <a:r>
              <a:rPr lang="fi-FI" altLang="fi-FI" sz="3000" dirty="0"/>
              <a:t>tai altistuneita epidemian aikana siirtyy</a:t>
            </a:r>
          </a:p>
        </p:txBody>
      </p:sp>
    </p:spTree>
    <p:extLst>
      <p:ext uri="{BB962C8B-B14F-4D97-AF65-F5344CB8AC3E}">
        <p14:creationId xmlns:p14="http://schemas.microsoft.com/office/powerpoint/2010/main" val="36068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66" y="188914"/>
            <a:ext cx="9656648" cy="936625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4000" dirty="0" smtClean="0">
                <a:latin typeface="+mn-lt"/>
              </a:rPr>
              <a:t>Syyhyyn sairastuneen </a:t>
            </a:r>
            <a:r>
              <a:rPr lang="fi-FI" altLang="fi-FI" sz="4000" dirty="0">
                <a:latin typeface="+mn-lt"/>
              </a:rPr>
              <a:t>kosketusvarotoimet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5847" y="1714499"/>
            <a:ext cx="11852030" cy="49545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3000" dirty="0" smtClean="0"/>
              <a:t>Huonesijoitus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800" dirty="0" smtClean="0"/>
              <a:t>yhden hengen huone, oma wc ja suihku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800" dirty="0" smtClean="0"/>
              <a:t>asukkaan tulee välttää liikkumista laitoksen yleisissä tiloissa</a:t>
            </a:r>
          </a:p>
          <a:p>
            <a:pPr lvl="1" eaLnBrk="1" hangingPunct="1">
              <a:lnSpc>
                <a:spcPct val="90000"/>
              </a:lnSpc>
            </a:pPr>
            <a:endParaRPr lang="fi-FI" altLang="fi-FI" sz="900" dirty="0"/>
          </a:p>
          <a:p>
            <a:pPr eaLnBrk="1" hangingPunct="1">
              <a:lnSpc>
                <a:spcPct val="90000"/>
              </a:lnSpc>
            </a:pPr>
            <a:r>
              <a:rPr lang="fi-FI" altLang="fi-FI" sz="3000" dirty="0" smtClean="0"/>
              <a:t>Käsien pesu ensin vedellä ja saippualla, sen jälkeen käsihuuhdedesinfektio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800" dirty="0" smtClean="0"/>
              <a:t>myös asukkaiden ja vierailijoiden opetus</a:t>
            </a:r>
          </a:p>
          <a:p>
            <a:pPr lvl="1" eaLnBrk="1" hangingPunct="1">
              <a:lnSpc>
                <a:spcPct val="90000"/>
              </a:lnSpc>
            </a:pPr>
            <a:endParaRPr lang="fi-FI" altLang="fi-FI" sz="900" dirty="0"/>
          </a:p>
          <a:p>
            <a:pPr eaLnBrk="1" hangingPunct="1">
              <a:lnSpc>
                <a:spcPct val="90000"/>
              </a:lnSpc>
            </a:pPr>
            <a:r>
              <a:rPr lang="fi-FI" altLang="fi-FI" sz="3000" dirty="0" smtClean="0"/>
              <a:t>Vierailijat opastetaan istumaan tuolilla, ei vuoteella ja välttämään ihokosketusta</a:t>
            </a:r>
          </a:p>
        </p:txBody>
      </p:sp>
    </p:spTree>
    <p:extLst>
      <p:ext uri="{BB962C8B-B14F-4D97-AF65-F5344CB8AC3E}">
        <p14:creationId xmlns:p14="http://schemas.microsoft.com/office/powerpoint/2010/main" val="4974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3338" y="115889"/>
            <a:ext cx="9080012" cy="739775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dirty="0" smtClean="0">
                <a:latin typeface="+mn-lt"/>
              </a:rPr>
              <a:t>Syyhyyn sairastuneen </a:t>
            </a:r>
            <a:r>
              <a:rPr lang="fi-FI" altLang="fi-FI" sz="4000" dirty="0">
                <a:latin typeface="+mn-lt"/>
              </a:rPr>
              <a:t>kosketusvarotoimet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84638" y="1271847"/>
            <a:ext cx="11702562" cy="5325803"/>
          </a:xfrm>
        </p:spPr>
        <p:txBody>
          <a:bodyPr/>
          <a:lstStyle/>
          <a:p>
            <a:pPr eaLnBrk="1" hangingPunct="1"/>
            <a:r>
              <a:rPr lang="fi-FI" altLang="fi-FI" sz="3000" dirty="0"/>
              <a:t>Suojaimet: kaikki henkilökuntaryhmät</a:t>
            </a:r>
          </a:p>
          <a:p>
            <a:pPr lvl="1" eaLnBrk="1" hangingPunct="1"/>
            <a:r>
              <a:rPr lang="fi-FI" altLang="fi-FI" sz="2800" dirty="0" err="1"/>
              <a:t>hk</a:t>
            </a:r>
            <a:r>
              <a:rPr lang="fi-FI" altLang="fi-FI" sz="2800" dirty="0"/>
              <a:t> suojaa ranteiden ja käsivarsien paljaan ihon: kertakäyttöinen suojatakki, suojakäsineet hihansuun päälle vedettynä (karstasyyhyssä myös vierailijat)</a:t>
            </a:r>
          </a:p>
          <a:p>
            <a:pPr lvl="1" eaLnBrk="1" hangingPunct="1"/>
            <a:r>
              <a:rPr lang="fi-FI" altLang="fi-FI" sz="2800" dirty="0"/>
              <a:t>suojaimet riisutaan </a:t>
            </a:r>
            <a:r>
              <a:rPr lang="fi-FI" altLang="fi-FI" sz="2800" dirty="0" smtClean="0"/>
              <a:t>asukashuoneen </a:t>
            </a:r>
            <a:r>
              <a:rPr lang="fi-FI" altLang="fi-FI" sz="2800" dirty="0"/>
              <a:t>roskasäkkiin ( ei merkitä)</a:t>
            </a:r>
          </a:p>
          <a:p>
            <a:pPr lvl="1" eaLnBrk="1" hangingPunct="1"/>
            <a:endParaRPr lang="fi-FI" altLang="fi-FI" sz="800" dirty="0"/>
          </a:p>
          <a:p>
            <a:pPr eaLnBrk="1" hangingPunct="1"/>
            <a:r>
              <a:rPr lang="fi-FI" altLang="fi-FI" sz="3000" dirty="0"/>
              <a:t>Ruokailu omassa huoneessa, muuten normaali käytäntö</a:t>
            </a:r>
          </a:p>
          <a:p>
            <a:pPr eaLnBrk="1" hangingPunct="1"/>
            <a:endParaRPr lang="fi-FI" altLang="fi-FI" sz="800" dirty="0"/>
          </a:p>
          <a:p>
            <a:r>
              <a:rPr lang="fi-FI" altLang="fi-FI" sz="3000" dirty="0"/>
              <a:t>Pyykki suoraan huoneessa </a:t>
            </a:r>
            <a:r>
              <a:rPr lang="fi-FI" altLang="fi-FI" sz="3000" dirty="0" smtClean="0"/>
              <a:t>käyttämänsä pesulapalvelun </a:t>
            </a:r>
            <a:r>
              <a:rPr lang="fi-FI" altLang="fi-FI" sz="3000" dirty="0"/>
              <a:t>ohjeistuksen </a:t>
            </a:r>
            <a:r>
              <a:rPr lang="fi-FI" altLang="fi-FI" sz="3000" dirty="0" smtClean="0"/>
              <a:t>mukaan</a:t>
            </a:r>
          </a:p>
          <a:p>
            <a:pPr lvl="1"/>
            <a:r>
              <a:rPr lang="fi-FI" altLang="fi-FI" sz="2800" dirty="0" smtClean="0"/>
              <a:t>Jos pyykki pestään omassa yksikössä, laitetaan tekstiilit </a:t>
            </a:r>
            <a:r>
              <a:rPr lang="fi-FI" altLang="fi-FI" sz="2800" b="1" dirty="0" smtClean="0"/>
              <a:t>suoraan</a:t>
            </a:r>
            <a:r>
              <a:rPr lang="fi-FI" altLang="fi-FI" sz="2800" dirty="0" smtClean="0"/>
              <a:t> pesukoneeseen ja pestään 60 asteessa</a:t>
            </a:r>
          </a:p>
          <a:p>
            <a:pPr eaLnBrk="1" hangingPunct="1"/>
            <a:endParaRPr lang="en-US" altLang="fi-FI" dirty="0">
              <a:latin typeface="Univer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>
          <a:xfrm>
            <a:off x="1459523" y="115889"/>
            <a:ext cx="8617927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dirty="0" smtClean="0">
                <a:latin typeface="+mn-lt"/>
              </a:rPr>
              <a:t>Syyhypunkki</a:t>
            </a:r>
            <a:endParaRPr lang="fi-FI" altLang="fi-FI" sz="4000" dirty="0">
              <a:latin typeface="+mn-lt"/>
            </a:endParaRP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>
          <a:xfrm>
            <a:off x="518770" y="1380392"/>
            <a:ext cx="11078284" cy="539678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fi-FI" sz="3000" dirty="0"/>
              <a:t>Yksi vanhimmista tunnetuista sairauksista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fi-FI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fi-FI" sz="3000" dirty="0"/>
              <a:t>Syyhypunkki (</a:t>
            </a:r>
            <a:r>
              <a:rPr lang="fi-FI" sz="3000" i="1" dirty="0" err="1"/>
              <a:t>Sarcoptes</a:t>
            </a:r>
            <a:r>
              <a:rPr lang="fi-FI" sz="3000" i="1" dirty="0"/>
              <a:t> </a:t>
            </a:r>
            <a:r>
              <a:rPr lang="fi-FI" sz="3000" i="1" dirty="0" err="1"/>
              <a:t>scabiei</a:t>
            </a:r>
            <a:r>
              <a:rPr lang="fi-FI" sz="3000" dirty="0"/>
              <a:t>) on pieni, 0,2-0,5 mm (naaras), koiras hieman pienempi</a:t>
            </a:r>
          </a:p>
          <a:p>
            <a:pPr eaLnBrk="1" hangingPunct="1">
              <a:buFont typeface="Arial" charset="0"/>
              <a:buChar char="•"/>
              <a:defRPr/>
            </a:pPr>
            <a:endParaRPr lang="fi-FI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fi-FI" sz="3000" dirty="0"/>
              <a:t>Naaras munii muutaman munan päivässä n. 1 kk ajan ihon pintakerroksen käytävään, vain pieni osa munista kehittyy aikuisiksi, sukukypsyys 2-3 viikossa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fi-FI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fi-FI" sz="3000" dirty="0"/>
              <a:t>Punkin elinaika on pari kk</a:t>
            </a:r>
          </a:p>
          <a:p>
            <a:pPr eaLnBrk="1" hangingPunct="1">
              <a:buFont typeface="Arial" charset="0"/>
              <a:buChar char="•"/>
              <a:defRPr/>
            </a:pPr>
            <a:endParaRPr lang="fi-FI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fi-FI" sz="3000" dirty="0"/>
              <a:t>Punkki voi elää muutamia vuorokausia ihmisen ulkopuolella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fi-FI" dirty="0" smtClean="0"/>
          </a:p>
          <a:p>
            <a:pPr marL="0" indent="0">
              <a:buNone/>
              <a:defRPr/>
            </a:pPr>
            <a:endParaRPr lang="fi-FI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fi-FI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-2" r="8601" b="2687"/>
          <a:stretch>
            <a:fillRect/>
          </a:stretch>
        </p:blipFill>
        <p:spPr bwMode="auto">
          <a:xfrm>
            <a:off x="9274612" y="115889"/>
            <a:ext cx="2817702" cy="187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7154" y="188913"/>
            <a:ext cx="96012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dirty="0" smtClean="0">
                <a:latin typeface="+mn-lt"/>
              </a:rPr>
              <a:t>Syyhyyn sairastuneen </a:t>
            </a:r>
            <a:r>
              <a:rPr lang="fi-FI" altLang="fi-FI" sz="4000" dirty="0">
                <a:latin typeface="+mn-lt"/>
              </a:rPr>
              <a:t>kosketusvarotoimet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02223" y="1661746"/>
            <a:ext cx="11667392" cy="4935905"/>
          </a:xfrm>
        </p:spPr>
        <p:txBody>
          <a:bodyPr/>
          <a:lstStyle/>
          <a:p>
            <a:pPr eaLnBrk="1" hangingPunct="1"/>
            <a:r>
              <a:rPr lang="fi-FI" altLang="fi-FI" sz="3000" dirty="0" smtClean="0"/>
              <a:t>Asukaskohtaiset, mielellään kertakäyttöiset hoito- ja tutkimusvälineet</a:t>
            </a:r>
          </a:p>
          <a:p>
            <a:pPr lvl="1" eaLnBrk="1" hangingPunct="1"/>
            <a:r>
              <a:rPr lang="fi-FI" altLang="fi-FI" sz="2800" dirty="0" smtClean="0"/>
              <a:t>ei säilytetä avonaisena, eikä avoimilla pinnoilla</a:t>
            </a:r>
          </a:p>
          <a:p>
            <a:pPr lvl="1" eaLnBrk="1" hangingPunct="1"/>
            <a:r>
              <a:rPr lang="fi-FI" altLang="fi-FI" sz="2800" dirty="0" smtClean="0"/>
              <a:t>huolto normaalisti, ensisijaisesti desinfektio- ja huuhtelukoneessa (</a:t>
            </a:r>
            <a:r>
              <a:rPr lang="fi-FI" altLang="fi-FI" sz="2800" dirty="0" err="1" smtClean="0"/>
              <a:t>dehu</a:t>
            </a:r>
            <a:r>
              <a:rPr lang="fi-FI" altLang="fi-FI" sz="2800" dirty="0" smtClean="0"/>
              <a:t>)</a:t>
            </a:r>
          </a:p>
          <a:p>
            <a:pPr lvl="1" eaLnBrk="1" hangingPunct="1"/>
            <a:endParaRPr lang="fi-FI" altLang="fi-FI" sz="800" dirty="0"/>
          </a:p>
          <a:p>
            <a:pPr eaLnBrk="1" hangingPunct="1"/>
            <a:r>
              <a:rPr lang="fi-FI" altLang="fi-FI" sz="3000" dirty="0" smtClean="0"/>
              <a:t>Eritetahrat ja jätteet: normaali käytäntö</a:t>
            </a:r>
          </a:p>
          <a:p>
            <a:pPr eaLnBrk="1" hangingPunct="1"/>
            <a:endParaRPr lang="fi-FI" altLang="fi-FI" sz="800" dirty="0"/>
          </a:p>
          <a:p>
            <a:pPr eaLnBrk="1" hangingPunct="1"/>
            <a:r>
              <a:rPr lang="fi-FI" altLang="fi-FI" sz="3000" dirty="0" smtClean="0"/>
              <a:t>Päivittäinen siivous varotoimien aikana</a:t>
            </a:r>
          </a:p>
          <a:p>
            <a:pPr lvl="1" eaLnBrk="1" hangingPunct="1"/>
            <a:r>
              <a:rPr lang="fi-FI" altLang="fi-FI" sz="2800" dirty="0" smtClean="0"/>
              <a:t>kertakäyttöiset siivouspyyhkeet, muiden asukashuoneiden jälkeen, siivousvälineet puhdistetaan käytön jälkeen normaalisti</a:t>
            </a:r>
          </a:p>
        </p:txBody>
      </p:sp>
    </p:spTree>
    <p:extLst>
      <p:ext uri="{BB962C8B-B14F-4D97-AF65-F5344CB8AC3E}">
        <p14:creationId xmlns:p14="http://schemas.microsoft.com/office/powerpoint/2010/main" val="30233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tsikko 1"/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792162"/>
          </a:xfrm>
        </p:spPr>
        <p:txBody>
          <a:bodyPr>
            <a:normAutofit/>
          </a:bodyPr>
          <a:lstStyle/>
          <a:p>
            <a:r>
              <a:rPr lang="fi-FI" altLang="fi-FI" sz="4000" dirty="0">
                <a:latin typeface="+mn-lt"/>
              </a:rPr>
              <a:t>Yleisimmät virheet syyhyn hoidossa</a:t>
            </a:r>
          </a:p>
        </p:txBody>
      </p:sp>
      <p:sp>
        <p:nvSpPr>
          <p:cNvPr id="34819" name="Sisällön paikkamerkki 2"/>
          <p:cNvSpPr>
            <a:spLocks noGrp="1"/>
          </p:cNvSpPr>
          <p:nvPr>
            <p:ph idx="1"/>
          </p:nvPr>
        </p:nvSpPr>
        <p:spPr>
          <a:xfrm>
            <a:off x="281354" y="1327638"/>
            <a:ext cx="11386037" cy="5345724"/>
          </a:xfrm>
        </p:spPr>
        <p:txBody>
          <a:bodyPr/>
          <a:lstStyle/>
          <a:p>
            <a:r>
              <a:rPr lang="fi-FI" altLang="fi-FI" sz="3000" dirty="0"/>
              <a:t>Hoidetaan ”arvausdiagnoosia” – jatkodiagnostiikka vaikeaa</a:t>
            </a:r>
          </a:p>
          <a:p>
            <a:endParaRPr lang="fi-FI" altLang="fi-FI" sz="800" dirty="0"/>
          </a:p>
          <a:p>
            <a:r>
              <a:rPr lang="fi-FI" altLang="fi-FI" sz="3000" dirty="0"/>
              <a:t>Vain osa perheestä hoidetaan =&gt; tartunta jatkuu</a:t>
            </a:r>
          </a:p>
          <a:p>
            <a:endParaRPr lang="fi-FI" altLang="fi-FI" sz="800" dirty="0"/>
          </a:p>
          <a:p>
            <a:r>
              <a:rPr lang="fi-FI" altLang="fi-FI" sz="3000" dirty="0" err="1"/>
              <a:t>Ping-pong</a:t>
            </a:r>
            <a:r>
              <a:rPr lang="fi-FI" altLang="fi-FI" sz="3000" dirty="0"/>
              <a:t> -tartunta eli hoidetaan eri aikoina</a:t>
            </a:r>
          </a:p>
          <a:p>
            <a:endParaRPr lang="fi-FI" altLang="fi-FI" sz="800" dirty="0"/>
          </a:p>
          <a:p>
            <a:r>
              <a:rPr lang="fi-FI" altLang="fi-FI" sz="3000" dirty="0"/>
              <a:t>Pestään kädet ulkoisen syyhylääkkeen levityksen jälkeen</a:t>
            </a:r>
          </a:p>
          <a:p>
            <a:endParaRPr lang="fi-FI" altLang="fi-FI" sz="800" dirty="0"/>
          </a:p>
          <a:p>
            <a:r>
              <a:rPr lang="fi-FI" altLang="fi-FI" sz="3000" dirty="0"/>
              <a:t>Jätetään hoitamatta toinen kerta</a:t>
            </a:r>
          </a:p>
          <a:p>
            <a:endParaRPr lang="fi-FI" altLang="fi-FI" sz="800" dirty="0"/>
          </a:p>
          <a:p>
            <a:r>
              <a:rPr lang="fi-FI" altLang="fi-FI" sz="3000" dirty="0"/>
              <a:t>Toistetaan syyhyhoito yhä uudelleen jälkikutina-oireiden vuoksi =&gt; syyhylääke voi alkaa ärsyttämään ihoa</a:t>
            </a: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6674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dirty="0" smtClean="0"/>
          </a:p>
        </p:txBody>
      </p:sp>
      <p:sp>
        <p:nvSpPr>
          <p:cNvPr id="3584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800"/>
            <a:ext cx="9001125" cy="6789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i 3"/>
          <p:cNvSpPr/>
          <p:nvPr/>
        </p:nvSpPr>
        <p:spPr>
          <a:xfrm>
            <a:off x="3359150" y="6308726"/>
            <a:ext cx="2808288" cy="364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5846" name="Suorakulmio 4"/>
          <p:cNvSpPr>
            <a:spLocks noChangeArrowheads="1"/>
          </p:cNvSpPr>
          <p:nvPr/>
        </p:nvSpPr>
        <p:spPr bwMode="auto">
          <a:xfrm>
            <a:off x="3863975" y="101600"/>
            <a:ext cx="66246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1400"/>
              <a:t>https://www.ppshp.fi/Ammattilaisille/Infektioiden-torjunta/Pages/default.aspx</a:t>
            </a:r>
          </a:p>
        </p:txBody>
      </p:sp>
      <p:sp>
        <p:nvSpPr>
          <p:cNvPr id="3" name="Ellipsi 2"/>
          <p:cNvSpPr/>
          <p:nvPr/>
        </p:nvSpPr>
        <p:spPr>
          <a:xfrm>
            <a:off x="4202546" y="518102"/>
            <a:ext cx="1348509" cy="3573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1417783" y="1162050"/>
            <a:ext cx="1348509" cy="3573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3722253" y="420781"/>
            <a:ext cx="59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FF0000"/>
                </a:solidFill>
              </a:rPr>
              <a:t>1.</a:t>
            </a:r>
            <a:endParaRPr lang="fi-FI" sz="2800" b="1" dirty="0">
              <a:solidFill>
                <a:srgbClr val="FF0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2695721" y="1079133"/>
            <a:ext cx="48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FF0000"/>
                </a:solidFill>
              </a:rPr>
              <a:t>2.</a:t>
            </a:r>
            <a:endParaRPr lang="fi-FI" sz="2800" b="1" dirty="0">
              <a:solidFill>
                <a:srgbClr val="FF00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924320" y="6149589"/>
            <a:ext cx="5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FF0000"/>
                </a:solidFill>
              </a:rPr>
              <a:t>3.</a:t>
            </a:r>
            <a:endParaRPr lang="fi-F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88913"/>
            <a:ext cx="4684712" cy="66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Suorakulmio 1"/>
          <p:cNvSpPr>
            <a:spLocks noChangeArrowheads="1"/>
          </p:cNvSpPr>
          <p:nvPr/>
        </p:nvSpPr>
        <p:spPr bwMode="auto">
          <a:xfrm>
            <a:off x="1919288" y="5732464"/>
            <a:ext cx="4373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dirty="0"/>
              <a:t>http://www.julkari.fi/handle/10024/131163</a:t>
            </a:r>
          </a:p>
        </p:txBody>
      </p:sp>
    </p:spTree>
    <p:extLst>
      <p:ext uri="{BB962C8B-B14F-4D97-AF65-F5344CB8AC3E}">
        <p14:creationId xmlns:p14="http://schemas.microsoft.com/office/powerpoint/2010/main" val="31541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1125415" y="116378"/>
            <a:ext cx="9085385" cy="773084"/>
          </a:xfrm>
        </p:spPr>
        <p:txBody>
          <a:bodyPr>
            <a:normAutofit/>
          </a:bodyPr>
          <a:lstStyle/>
          <a:p>
            <a:r>
              <a:rPr lang="fi-FI" altLang="fi-FI" sz="4000" dirty="0">
                <a:latin typeface="+mn-lt"/>
              </a:rPr>
              <a:t>Miten syyhy tarttuu?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>
          <a:xfrm>
            <a:off x="332509" y="1052514"/>
            <a:ext cx="11371811" cy="5699978"/>
          </a:xfrm>
        </p:spPr>
        <p:txBody>
          <a:bodyPr/>
          <a:lstStyle/>
          <a:p>
            <a:r>
              <a:rPr lang="fi-FI" altLang="fi-FI" dirty="0"/>
              <a:t>Tavallisimmin ihokontaktissa, toistuva ja läheinen kontakti, esim.</a:t>
            </a:r>
          </a:p>
          <a:p>
            <a:pPr lvl="1"/>
            <a:r>
              <a:rPr lang="fi-FI" altLang="fi-FI" dirty="0"/>
              <a:t>seksi, samassa sängyssä nukkuminen</a:t>
            </a:r>
          </a:p>
          <a:p>
            <a:pPr lvl="1"/>
            <a:r>
              <a:rPr lang="fi-FI" altLang="fi-FI" dirty="0"/>
              <a:t>kädestä kiinni pitäminen, pienten lasten lähileikit, halaaminen</a:t>
            </a:r>
          </a:p>
          <a:p>
            <a:pPr lvl="1"/>
            <a:endParaRPr lang="fi-FI" altLang="fi-FI" sz="800" dirty="0"/>
          </a:p>
          <a:p>
            <a:r>
              <a:rPr lang="fi-FI" altLang="fi-FI" dirty="0"/>
              <a:t>Välillisesti sairastuneen vaatteista, vuodevaatteista</a:t>
            </a:r>
            <a:r>
              <a:rPr lang="fi-FI" altLang="fi-FI" sz="2600" dirty="0"/>
              <a:t> </a:t>
            </a:r>
          </a:p>
          <a:p>
            <a:endParaRPr lang="fi-FI" altLang="fi-FI" sz="800" dirty="0"/>
          </a:p>
          <a:p>
            <a:r>
              <a:rPr lang="fi-FI" altLang="fi-FI" dirty="0"/>
              <a:t>Samassa taloudessa asuminen</a:t>
            </a:r>
          </a:p>
          <a:p>
            <a:endParaRPr lang="fi-FI" altLang="fi-FI" sz="800" dirty="0"/>
          </a:p>
          <a:p>
            <a:r>
              <a:rPr lang="fi-FI" altLang="fi-FI" dirty="0"/>
              <a:t>Harvoin lyhytaikaisessa </a:t>
            </a:r>
            <a:r>
              <a:rPr lang="fi-FI" altLang="fi-FI" dirty="0" smtClean="0"/>
              <a:t>ihokontaktissa, kuten kättelyssä </a:t>
            </a:r>
            <a:endParaRPr lang="fi-FI" altLang="fi-FI" dirty="0"/>
          </a:p>
          <a:p>
            <a:endParaRPr lang="fi-FI" altLang="fi-FI" sz="800" dirty="0"/>
          </a:p>
          <a:p>
            <a:r>
              <a:rPr lang="fi-FI" altLang="fi-FI" dirty="0"/>
              <a:t>Syyhyepidemioita: päiväkodit, koulut, laitokset, asunnottomien majoituspaikat, vastaanottokeskukset</a:t>
            </a:r>
          </a:p>
        </p:txBody>
      </p:sp>
    </p:spTree>
    <p:extLst>
      <p:ext uri="{BB962C8B-B14F-4D97-AF65-F5344CB8AC3E}">
        <p14:creationId xmlns:p14="http://schemas.microsoft.com/office/powerpoint/2010/main" val="659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>
          <a:xfrm>
            <a:off x="1992313" y="115889"/>
            <a:ext cx="8229600" cy="706437"/>
          </a:xfrm>
        </p:spPr>
        <p:txBody>
          <a:bodyPr/>
          <a:lstStyle/>
          <a:p>
            <a:r>
              <a:rPr lang="fi-FI" altLang="fi-FI" sz="3600" dirty="0">
                <a:latin typeface="+mn-lt"/>
              </a:rPr>
              <a:t>Syyhyn oireet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>
          <a:xfrm>
            <a:off x="211015" y="1072662"/>
            <a:ext cx="11684977" cy="5596427"/>
          </a:xfrm>
        </p:spPr>
        <p:txBody>
          <a:bodyPr>
            <a:normAutofit/>
          </a:bodyPr>
          <a:lstStyle/>
          <a:p>
            <a:r>
              <a:rPr lang="fi-FI" altLang="fi-FI" sz="2600" dirty="0"/>
              <a:t>Syyhypunkki tekee käytäviä mm. </a:t>
            </a:r>
            <a:r>
              <a:rPr lang="fi-FI" altLang="fi-FI" sz="2600" b="1" dirty="0"/>
              <a:t>sormien väleihin, ranteisiin</a:t>
            </a:r>
            <a:r>
              <a:rPr lang="fi-FI" altLang="fi-FI" sz="2600" dirty="0"/>
              <a:t>, kyynärvarsien sisäpinnoille, kainaloihin, alavatsalle, reisien </a:t>
            </a:r>
            <a:r>
              <a:rPr lang="fi-FI" altLang="fi-FI" sz="2600" dirty="0" smtClean="0"/>
              <a:t>sisäsivuille</a:t>
            </a:r>
          </a:p>
          <a:p>
            <a:pPr lvl="1"/>
            <a:r>
              <a:rPr lang="fi-FI" altLang="fi-FI" dirty="0" smtClean="0"/>
              <a:t>Syyhy ei yleensä esiinny kasvoilla (poikkeus lapset ja immuunipuutteiset)</a:t>
            </a:r>
            <a:endParaRPr lang="fi-FI" altLang="fi-FI" dirty="0"/>
          </a:p>
          <a:p>
            <a:endParaRPr lang="fi-FI" altLang="fi-FI" sz="800" dirty="0"/>
          </a:p>
          <a:p>
            <a:r>
              <a:rPr lang="fi-FI" altLang="fi-FI" sz="2600" dirty="0"/>
              <a:t>Iholla pieniä punoittavia näppylöitä, raapimisjälkiä, punkin käytäviä, vesirakkuloita, sekundäärisiä infektioita, lapsilla voi muistuttaa </a:t>
            </a:r>
            <a:r>
              <a:rPr lang="fi-FI" altLang="fi-FI" sz="2600" dirty="0" smtClean="0"/>
              <a:t>märkärupea </a:t>
            </a:r>
            <a:endParaRPr lang="fi-FI" altLang="fi-FI" sz="1800" dirty="0"/>
          </a:p>
          <a:p>
            <a:endParaRPr lang="fi-FI" altLang="fi-FI" sz="800" dirty="0"/>
          </a:p>
          <a:p>
            <a:r>
              <a:rPr lang="fi-FI" altLang="fi-FI" sz="2600" dirty="0" smtClean="0"/>
              <a:t>Ihottuma ja ihokutina 1.tartunnassa </a:t>
            </a:r>
            <a:r>
              <a:rPr lang="fi-FI" altLang="fi-FI" sz="2600" dirty="0"/>
              <a:t>n. 3-4 viikon kuluttua, uusintatartunnassa jo muutamassa päivässä, kutina pahinta iltaisin/öisin</a:t>
            </a:r>
          </a:p>
          <a:p>
            <a:endParaRPr lang="fi-FI" altLang="fi-FI" sz="800" dirty="0"/>
          </a:p>
          <a:p>
            <a:r>
              <a:rPr lang="fi-FI" altLang="fi-FI" sz="2600" dirty="0"/>
              <a:t>Tavallisessa syyhyssä punkkeja on 5-15 (10-20) kpl</a:t>
            </a:r>
          </a:p>
          <a:p>
            <a:r>
              <a:rPr lang="fi-FI" altLang="fi-FI" sz="2600" dirty="0"/>
              <a:t>Karstasyyhyssä tuhansia/miljoonia</a:t>
            </a:r>
          </a:p>
          <a:p>
            <a:pPr lvl="1"/>
            <a:r>
              <a:rPr lang="fi-FI" altLang="fi-FI" dirty="0"/>
              <a:t>kutina voi olla vähäistä</a:t>
            </a:r>
          </a:p>
          <a:p>
            <a:pPr lvl="1"/>
            <a:r>
              <a:rPr lang="fi-FI" altLang="fi-FI" dirty="0"/>
              <a:t>herkästi tarttuva</a:t>
            </a:r>
          </a:p>
          <a:p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2176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>
          <a:xfrm>
            <a:off x="1573823" y="188913"/>
            <a:ext cx="8648090" cy="633412"/>
          </a:xfrm>
        </p:spPr>
        <p:txBody>
          <a:bodyPr>
            <a:noAutofit/>
          </a:bodyPr>
          <a:lstStyle/>
          <a:p>
            <a:r>
              <a:rPr lang="fi-FI" altLang="fi-FI" sz="4000" dirty="0">
                <a:latin typeface="+mn-lt"/>
              </a:rPr>
              <a:t>Syyhyn varmistaminen</a:t>
            </a:r>
          </a:p>
        </p:txBody>
      </p:sp>
      <p:sp>
        <p:nvSpPr>
          <p:cNvPr id="17411" name="Sisällön paikkamerkki 2"/>
          <p:cNvSpPr>
            <a:spLocks noGrp="1"/>
          </p:cNvSpPr>
          <p:nvPr>
            <p:ph idx="1"/>
          </p:nvPr>
        </p:nvSpPr>
        <p:spPr>
          <a:xfrm>
            <a:off x="432262" y="1338349"/>
            <a:ext cx="11180617" cy="5330740"/>
          </a:xfrm>
        </p:spPr>
        <p:txBody>
          <a:bodyPr/>
          <a:lstStyle/>
          <a:p>
            <a:r>
              <a:rPr lang="fi-FI" altLang="fi-FI" sz="3000" dirty="0"/>
              <a:t>Syyhypunkki löytyy käytävästään</a:t>
            </a:r>
          </a:p>
          <a:p>
            <a:endParaRPr lang="fi-FI" altLang="fi-FI" sz="800" dirty="0"/>
          </a:p>
          <a:p>
            <a:r>
              <a:rPr lang="fi-FI" altLang="fi-FI" sz="3000" dirty="0"/>
              <a:t>Paljaalla silmällä vaikea havaita, mutta voi joskus näkyä tummana pisteenä suurennuslasilla</a:t>
            </a:r>
          </a:p>
          <a:p>
            <a:endParaRPr lang="fi-FI" altLang="fi-FI" sz="800" dirty="0"/>
          </a:p>
          <a:p>
            <a:r>
              <a:rPr lang="fi-FI" altLang="fi-FI" sz="3000" u="sng" dirty="0"/>
              <a:t>Syyhyn hoito perustuu lääkärin tekemään diagnoosiin</a:t>
            </a:r>
          </a:p>
          <a:p>
            <a:pPr lvl="1"/>
            <a:r>
              <a:rPr lang="fi-FI" altLang="fi-FI" sz="2800" dirty="0" smtClean="0"/>
              <a:t>hoito kallista ja työlästä</a:t>
            </a:r>
          </a:p>
          <a:p>
            <a:pPr lvl="1"/>
            <a:endParaRPr lang="fi-FI" altLang="fi-FI" sz="800" dirty="0"/>
          </a:p>
          <a:p>
            <a:r>
              <a:rPr lang="fi-FI" altLang="fi-FI" sz="3000" dirty="0"/>
              <a:t>Ihotautilääkärin konsultaatio usein tarpeellinen</a:t>
            </a:r>
          </a:p>
          <a:p>
            <a:pPr lvl="1"/>
            <a:r>
              <a:rPr lang="fi-FI" altLang="fi-FI" sz="2800" dirty="0" smtClean="0"/>
              <a:t>(ihotauti)lääkäri kaivaa punkin neulalla ja vie sen mikroskoopin alle</a:t>
            </a:r>
          </a:p>
        </p:txBody>
      </p:sp>
    </p:spTree>
    <p:extLst>
      <p:ext uri="{BB962C8B-B14F-4D97-AF65-F5344CB8AC3E}">
        <p14:creationId xmlns:p14="http://schemas.microsoft.com/office/powerpoint/2010/main" val="23896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4614" y="115888"/>
            <a:ext cx="3825875" cy="811212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dirty="0">
                <a:latin typeface="+mn-lt"/>
              </a:rPr>
              <a:t>Syyhy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fi-FI" altLang="fi-FI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 dirty="0" smtClean="0"/>
          </a:p>
        </p:txBody>
      </p:sp>
      <p:pic>
        <p:nvPicPr>
          <p:cNvPr id="18437" name="Picture 6" descr="?id=6878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5"/>
          <a:stretch>
            <a:fillRect/>
          </a:stretch>
        </p:blipFill>
        <p:spPr bwMode="auto">
          <a:xfrm>
            <a:off x="1844676" y="115888"/>
            <a:ext cx="41767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700213"/>
            <a:ext cx="41021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1" r="11986" b="13068"/>
          <a:stretch>
            <a:fillRect/>
          </a:stretch>
        </p:blipFill>
        <p:spPr bwMode="auto">
          <a:xfrm>
            <a:off x="620711" y="3914776"/>
            <a:ext cx="4703763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kstiruutu 1"/>
          <p:cNvSpPr txBox="1">
            <a:spLocks noChangeArrowheads="1"/>
          </p:cNvSpPr>
          <p:nvPr/>
        </p:nvSpPr>
        <p:spPr bwMode="auto">
          <a:xfrm>
            <a:off x="4038355" y="6450013"/>
            <a:ext cx="1263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1400" dirty="0">
                <a:latin typeface="Trebuchet MS" panose="020B0603020202020204" pitchFamily="34" charset="0"/>
              </a:rPr>
              <a:t> © </a:t>
            </a:r>
            <a:r>
              <a:rPr lang="fi-FI" altLang="fi-FI" sz="1400" dirty="0" err="1">
                <a:latin typeface="Trebuchet MS" panose="020B0603020202020204" pitchFamily="34" charset="0"/>
              </a:rPr>
              <a:t>R.Suhonen</a:t>
            </a:r>
            <a:endParaRPr lang="fi-FI" altLang="fi-FI" sz="1400" dirty="0">
              <a:latin typeface="Trebuchet MS" panose="020B0603020202020204" pitchFamily="34" charset="0"/>
            </a:endParaRPr>
          </a:p>
        </p:txBody>
      </p:sp>
      <p:sp>
        <p:nvSpPr>
          <p:cNvPr id="18441" name="Tekstiruutu 10"/>
          <p:cNvSpPr txBox="1">
            <a:spLocks noChangeArrowheads="1"/>
          </p:cNvSpPr>
          <p:nvPr/>
        </p:nvSpPr>
        <p:spPr bwMode="auto">
          <a:xfrm>
            <a:off x="4464050" y="3641726"/>
            <a:ext cx="1263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1400">
                <a:latin typeface="Trebuchet MS" panose="020B0603020202020204" pitchFamily="34" charset="0"/>
              </a:rPr>
              <a:t> © R.Suhonen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5541963" y="5886876"/>
            <a:ext cx="6215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Käytävän päässä näkyy vesikellomainen rakkula, </a:t>
            </a:r>
            <a:endParaRPr lang="fi-FI" sz="2400" dirty="0" smtClean="0"/>
          </a:p>
          <a:p>
            <a:r>
              <a:rPr lang="fi-FI" sz="2400" dirty="0" smtClean="0"/>
              <a:t>jossa </a:t>
            </a:r>
            <a:r>
              <a:rPr lang="fi-FI" sz="2400" dirty="0"/>
              <a:t>naarassyyhypunkki asustaa</a:t>
            </a:r>
          </a:p>
        </p:txBody>
      </p:sp>
    </p:spTree>
    <p:extLst>
      <p:ext uri="{BB962C8B-B14F-4D97-AF65-F5344CB8AC3E}">
        <p14:creationId xmlns:p14="http://schemas.microsoft.com/office/powerpoint/2010/main" val="13999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83114" y="274639"/>
            <a:ext cx="5627687" cy="490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dirty="0" smtClean="0"/>
              <a:t>Syyhy</a:t>
            </a:r>
            <a:endParaRPr lang="fi-FI" dirty="0"/>
          </a:p>
        </p:txBody>
      </p:sp>
      <p:sp>
        <p:nvSpPr>
          <p:cNvPr id="19459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19460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4"/>
            <a:ext cx="4303712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52513"/>
            <a:ext cx="455295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4" y="3429000"/>
            <a:ext cx="4319587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kstiruutu 4"/>
          <p:cNvSpPr txBox="1">
            <a:spLocks noChangeArrowheads="1"/>
          </p:cNvSpPr>
          <p:nvPr/>
        </p:nvSpPr>
        <p:spPr bwMode="auto">
          <a:xfrm>
            <a:off x="1992313" y="6165850"/>
            <a:ext cx="2366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>
                <a:latin typeface="Trebuchet MS" panose="020B0603020202020204" pitchFamily="34" charset="0"/>
              </a:rPr>
              <a:t>Nodulaarinen scabies</a:t>
            </a: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6462346" y="274638"/>
            <a:ext cx="222445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dirty="0" smtClean="0">
                <a:latin typeface="+mn-lt"/>
              </a:rPr>
              <a:t>Syyhy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7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4"/>
            <a:ext cx="8229600" cy="922337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dirty="0" smtClean="0">
                <a:latin typeface="+mn-lt"/>
              </a:rPr>
              <a:t>Karstasyyhy (</a:t>
            </a:r>
            <a:r>
              <a:rPr lang="fi-FI" altLang="fi-FI" sz="4000" dirty="0" err="1" smtClean="0">
                <a:latin typeface="+mn-lt"/>
              </a:rPr>
              <a:t>Norvegian</a:t>
            </a:r>
            <a:r>
              <a:rPr lang="fi-FI" altLang="fi-FI" sz="4000" dirty="0" smtClean="0">
                <a:latin typeface="+mn-lt"/>
              </a:rPr>
              <a:t> </a:t>
            </a:r>
            <a:r>
              <a:rPr lang="fi-FI" altLang="fi-FI" sz="4000" dirty="0" err="1" smtClean="0">
                <a:latin typeface="+mn-lt"/>
              </a:rPr>
              <a:t>scabies</a:t>
            </a:r>
            <a:r>
              <a:rPr lang="fi-FI" altLang="fi-FI" sz="4000" dirty="0" smtClean="0">
                <a:latin typeface="+mn-lt"/>
              </a:rPr>
              <a:t>)</a:t>
            </a:r>
          </a:p>
        </p:txBody>
      </p:sp>
      <p:sp>
        <p:nvSpPr>
          <p:cNvPr id="20483" name="Sisällön paikkamerkki 2"/>
          <p:cNvSpPr>
            <a:spLocks noGrp="1"/>
          </p:cNvSpPr>
          <p:nvPr>
            <p:ph sz="half" idx="1"/>
          </p:nvPr>
        </p:nvSpPr>
        <p:spPr>
          <a:xfrm>
            <a:off x="175845" y="1934308"/>
            <a:ext cx="6198578" cy="4518880"/>
          </a:xfrm>
        </p:spPr>
        <p:txBody>
          <a:bodyPr/>
          <a:lstStyle/>
          <a:p>
            <a:r>
              <a:rPr lang="fi-FI" altLang="fi-FI" sz="3000" dirty="0"/>
              <a:t>Vanhuksilla</a:t>
            </a:r>
          </a:p>
          <a:p>
            <a:endParaRPr lang="fi-FI" altLang="fi-FI" sz="800" dirty="0"/>
          </a:p>
          <a:p>
            <a:r>
              <a:rPr lang="fi-FI" altLang="fi-FI" sz="3000" dirty="0" err="1" smtClean="0"/>
              <a:t>Immunosupressio</a:t>
            </a:r>
            <a:r>
              <a:rPr lang="fi-FI" altLang="fi-FI" sz="3000" dirty="0" smtClean="0"/>
              <a:t>-potilailla</a:t>
            </a:r>
            <a:endParaRPr lang="fi-FI" altLang="fi-FI" sz="3000" dirty="0"/>
          </a:p>
          <a:p>
            <a:endParaRPr lang="fi-FI" altLang="fi-FI" sz="800" dirty="0"/>
          </a:p>
          <a:p>
            <a:r>
              <a:rPr lang="fi-FI" altLang="fi-FI" sz="3000" dirty="0"/>
              <a:t>Vaikeita perussairauksia sairastavilla</a:t>
            </a:r>
          </a:p>
          <a:p>
            <a:endParaRPr lang="fi-FI" altLang="fi-FI" sz="800" dirty="0"/>
          </a:p>
          <a:p>
            <a:r>
              <a:rPr lang="fi-FI" altLang="fi-FI" sz="3000" dirty="0"/>
              <a:t>Iho voi hilsehtiä ja olla laattamaisesti irtoilevaa</a:t>
            </a:r>
          </a:p>
        </p:txBody>
      </p:sp>
      <p:sp>
        <p:nvSpPr>
          <p:cNvPr id="2048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94" y="1268413"/>
            <a:ext cx="42481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8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009650"/>
          </a:xfrm>
        </p:spPr>
        <p:txBody>
          <a:bodyPr/>
          <a:lstStyle/>
          <a:p>
            <a:r>
              <a:rPr lang="fi-FI" altLang="fi-FI" sz="4000" dirty="0">
                <a:latin typeface="+mn-lt"/>
              </a:rPr>
              <a:t>Syyhyn hoito</a:t>
            </a:r>
          </a:p>
        </p:txBody>
      </p:sp>
      <p:sp>
        <p:nvSpPr>
          <p:cNvPr id="21507" name="Sisällön paikkamerkki 2"/>
          <p:cNvSpPr>
            <a:spLocks noGrp="1"/>
          </p:cNvSpPr>
          <p:nvPr>
            <p:ph idx="1"/>
          </p:nvPr>
        </p:nvSpPr>
        <p:spPr>
          <a:xfrm>
            <a:off x="473825" y="1670858"/>
            <a:ext cx="10437429" cy="4926792"/>
          </a:xfrm>
        </p:spPr>
        <p:txBody>
          <a:bodyPr/>
          <a:lstStyle/>
          <a:p>
            <a:r>
              <a:rPr lang="fi-FI" altLang="fi-FI" sz="3200" dirty="0" smtClean="0"/>
              <a:t>Lääkkeet</a:t>
            </a:r>
          </a:p>
          <a:p>
            <a:pPr lvl="1"/>
            <a:r>
              <a:rPr lang="fi-FI" altLang="fi-FI" sz="3200" dirty="0" err="1"/>
              <a:t>Permetriinivoide</a:t>
            </a:r>
            <a:r>
              <a:rPr lang="fi-FI" altLang="fi-FI" sz="3200" dirty="0"/>
              <a:t> (</a:t>
            </a:r>
            <a:r>
              <a:rPr lang="fi-FI" altLang="fi-FI" sz="3200" dirty="0" err="1"/>
              <a:t>Nix</a:t>
            </a:r>
            <a:r>
              <a:rPr lang="fi-FI" altLang="fi-FI" sz="3200" baseline="30000" dirty="0"/>
              <a:t>®</a:t>
            </a:r>
            <a:r>
              <a:rPr lang="fi-FI" altLang="fi-FI" sz="3200" dirty="0"/>
              <a:t>)</a:t>
            </a:r>
          </a:p>
          <a:p>
            <a:pPr lvl="1"/>
            <a:r>
              <a:rPr lang="fi-FI" altLang="fi-FI" sz="3200" dirty="0" err="1"/>
              <a:t>Ivermektiinitabletit</a:t>
            </a:r>
            <a:r>
              <a:rPr lang="fi-FI" altLang="fi-FI" sz="3200" dirty="0"/>
              <a:t> (</a:t>
            </a:r>
            <a:r>
              <a:rPr lang="fi-FI" altLang="fi-FI" sz="3200" dirty="0" err="1"/>
              <a:t>Stromectol</a:t>
            </a:r>
            <a:r>
              <a:rPr lang="fi-FI" altLang="fi-FI" sz="3200" baseline="30000" dirty="0"/>
              <a:t>®</a:t>
            </a:r>
            <a:r>
              <a:rPr lang="fi-FI" altLang="fi-FI" sz="3200" dirty="0"/>
              <a:t>)</a:t>
            </a:r>
          </a:p>
          <a:p>
            <a:pPr lvl="1"/>
            <a:endParaRPr lang="fi-FI" altLang="fi-FI" sz="3200" dirty="0"/>
          </a:p>
          <a:p>
            <a:r>
              <a:rPr lang="fi-FI" altLang="fi-FI" sz="3200" b="1" dirty="0" smtClean="0"/>
              <a:t>Kaikki hoidettavat (varmistuneet ja altistuneet) hoidetaan mahdollisimman samanaikaisesti</a:t>
            </a:r>
          </a:p>
          <a:p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3316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Koulutuksen_x0020_ajankohta xmlns="0af04246-5dcb-4e38-b8a1-4adaeb368127">2022-05-03T21:00:00+00:00</Koulutuksen_x0020_ajankohta>
    <DokumenttienJarjestysnro xmlns="d3e50268-7799-48af-83c3-9a9b063078bc" xsi:nil="true"/>
    <Dokumjentin_x0020_hyväksyjä xmlns="0af04246-5dcb-4e38-b8a1-4adaeb368127">
      <UserInfo>
        <DisplayName>i:0#.w|oysnet\puhtote</DisplayName>
        <AccountId>249</AccountId>
        <AccountType/>
      </UserInfo>
    </Dokumjentin_x0020_hyväksyjä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Language xmlns="http://schemas.microsoft.com/sharepoint/v3">Finnish (Finland)</Language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_dlc_DocId xmlns="d3e50268-7799-48af-83c3-9a9b063078bc">MUAVRSSTWASF-92438712-378</_dlc_DocId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Ammattilaiset</TermName>
          <TermId xmlns="http://schemas.microsoft.com/office/infopath/2007/PartnerControls">533f1e74-2a64-414e-94d9-d0d6b83e6c58</TermId>
        </TermInfo>
      </Terms>
    </cd9fa66b05f24776892a63c6fb772e2f>
    <TaxCatchAll xmlns="d3e50268-7799-48af-83c3-9a9b063078bc">
      <Value>168</Value>
      <Value>166</Value>
      <Value>165</Value>
      <Value>10</Value>
      <Value>637</Value>
      <Value>3</Value>
      <Value>1</Value>
    </TaxCatchAll>
    <Dokumentin_x0020_sisällöstä_x0020_vastaava_x0028_t_x0029__x0020__x002f__x0020_asiantuntija_x0028_t_x0029_ xmlns="0af04246-5dcb-4e38-b8a1-4adaeb368127">
      <UserInfo>
        <DisplayName>i:0#.w|oysnet\kangasvh</DisplayName>
        <AccountId>911</AccountId>
        <AccountType/>
      </UserInfo>
      <UserInfo>
        <DisplayName>i:0#.w|oysnet\keranetu</DisplayName>
        <AccountId>245</AccountId>
        <AccountType/>
      </UserInfo>
    </Dokumentin_x0020_sisällöstä_x0020_vastaava_x0028_t_x0029__x0020__x002f__x0020_asiantuntija_x0028_t_x0029_>
    <Julkaise_x0020_internetissä xmlns="d3e50268-7799-48af-83c3-9a9b063078bc">true</Julkaise_x0020_internetissä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Pohjois-Pohjanmaan sairaanhoitopiiri</TermName>
          <TermId xmlns="http://schemas.microsoft.com/office/infopath/2007/PartnerControls">be8cbbf1-c5fa-44e0-8d6c-f88ba4a3bcc6</TermId>
        </TermInfo>
      </Terms>
    </bad6acabb1c24909a1a688c49f883f4d>
    <Julkaise_x0020_intranetissa xmlns="d3e50268-7799-48af-83c3-9a9b063078bc">true</Julkaise_x0020_intranetissa>
    <Julkisuus xmlns="d3e50268-7799-48af-83c3-9a9b063078bc">Julkinen</Julkisuus>
    <_dlc_DocIdUrl xmlns="d3e50268-7799-48af-83c3-9a9b063078bc">
      <Url>https://internet.oysnet.ppshp.fi/dokumentit/_layouts/15/DocIdRedir.aspx?ID=MUAVRSSTWASF-92438712-378</Url>
      <Description>MUAVRSSTWASF-92438712-378</Description>
    </_dlc_DocIdUrl>
    <Viittaus_x0020_aiempaan_x0020_dokumentaatioon xmlns="d3e50268-7799-48af-83c3-9a9b063078bc">
      <Url xsi:nil="true"/>
      <Description xsi:nil="true"/>
    </Viittaus_x0020_aiempaan_x0020_dokumentaatioon>
    <p29133bec810493ea0a0db9a40008070 xmlns="d3e50268-7799-48af-83c3-9a9b063078bc">
      <Terms xmlns="http://schemas.microsoft.com/office/infopath/2007/PartnerControls"/>
    </p29133bec810493ea0a0db9a40008070>
    <dcbfe2a265e14726b4e3bf442009874f xmlns="d3e50268-7799-48af-83c3-9a9b063078bc">
      <Terms xmlns="http://schemas.microsoft.com/office/infopath/2007/PartnerControls"/>
    </dcbfe2a265e14726b4e3bf442009874f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8B78F9CA-5901-4359-83DC-B8DE796ABA82}"/>
</file>

<file path=customXml/itemProps2.xml><?xml version="1.0" encoding="utf-8"?>
<ds:datastoreItem xmlns:ds="http://schemas.openxmlformats.org/officeDocument/2006/customXml" ds:itemID="{29CC5DD2-54DA-4F89-AF7F-727376A3760F}"/>
</file>

<file path=customXml/itemProps3.xml><?xml version="1.0" encoding="utf-8"?>
<ds:datastoreItem xmlns:ds="http://schemas.openxmlformats.org/officeDocument/2006/customXml" ds:itemID="{C8515486-B068-4B8F-B4B3-675D9CE5CE4C}"/>
</file>

<file path=customXml/itemProps4.xml><?xml version="1.0" encoding="utf-8"?>
<ds:datastoreItem xmlns:ds="http://schemas.openxmlformats.org/officeDocument/2006/customXml" ds:itemID="{7EF1F7D1-6CC3-49E4-A30C-DD9DB8A966EC}"/>
</file>

<file path=customXml/itemProps5.xml><?xml version="1.0" encoding="utf-8"?>
<ds:datastoreItem xmlns:ds="http://schemas.openxmlformats.org/officeDocument/2006/customXml" ds:itemID="{8B3D4F6D-4F71-4928-A008-7215FD1E484C}"/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1302</Words>
  <Application>Microsoft Office PowerPoint</Application>
  <PresentationFormat>Laajakuva</PresentationFormat>
  <Paragraphs>246</Paragraphs>
  <Slides>23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Univers</vt:lpstr>
      <vt:lpstr>Office-teema</vt:lpstr>
      <vt:lpstr>Syyhy</vt:lpstr>
      <vt:lpstr>Syyhypunkki</vt:lpstr>
      <vt:lpstr>Miten syyhy tarttuu?</vt:lpstr>
      <vt:lpstr>Syyhyn oireet</vt:lpstr>
      <vt:lpstr>Syyhyn varmistaminen</vt:lpstr>
      <vt:lpstr>Syyhy</vt:lpstr>
      <vt:lpstr>Syyhy</vt:lpstr>
      <vt:lpstr>Karstasyyhy (Norvegian scabies)</vt:lpstr>
      <vt:lpstr>Syyhyn hoito</vt:lpstr>
      <vt:lpstr>Syyhy todettu yhdellä asukkaalla</vt:lpstr>
      <vt:lpstr>Laitosepidemia</vt:lpstr>
      <vt:lpstr>Syyhyn hoito permetriinivoiteella (Nix®)</vt:lpstr>
      <vt:lpstr>Syyhyn hoito ivermektiinitableteilla (Stromectol®)</vt:lpstr>
      <vt:lpstr>Kutinan ja ihottuman hoito</vt:lpstr>
      <vt:lpstr>Muut toimenpiteet syyhyn hoidon yhteydessä</vt:lpstr>
      <vt:lpstr>Syyhyhoitoon varautuminen epidemiatilanteessa ja yhteistyötahot</vt:lpstr>
      <vt:lpstr>Tiedonkulku</vt:lpstr>
      <vt:lpstr>Syyhyyn sairastuneen kosketusvarotoimet</vt:lpstr>
      <vt:lpstr>Syyhyyn sairastuneen kosketusvarotoimet</vt:lpstr>
      <vt:lpstr>Syyhyyn sairastuneen kosketusvarotoimet</vt:lpstr>
      <vt:lpstr>Yleisimmät virheet syyhyn hoidossa</vt:lpstr>
      <vt:lpstr>PowerPoint-esitys</vt:lpstr>
      <vt:lpstr>PowerPoint-esitys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Syyhy 4.5.2022</dc:title>
  <dc:creator>Keränen Tuula</dc:creator>
  <cp:keywords/>
  <cp:lastModifiedBy>Keränen Tuula</cp:lastModifiedBy>
  <cp:revision>59</cp:revision>
  <dcterms:created xsi:type="dcterms:W3CDTF">2022-03-24T06:15:18Z</dcterms:created>
  <dcterms:modified xsi:type="dcterms:W3CDTF">2022-05-03T11:11:28Z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Kohde- / työntekijäryhmä">
    <vt:lpwstr>637;#Ammattilaiset|533f1e74-2a64-414e-94d9-d0d6b83e6c58</vt:lpwstr>
  </property>
  <property fmtid="{D5CDD505-2E9C-101B-9397-08002B2CF9AE}" pid="4" name="ContentTypeId">
    <vt:lpwstr>0x010100E993358E494F344F8D6048E76D09AF020A007628AA875F93584E8BFB272C4723E035</vt:lpwstr>
  </property>
  <property fmtid="{D5CDD505-2E9C-101B-9397-08002B2CF9AE}" pid="5" name="Koulutusmateriaali (sisältötyypin metatieto)">
    <vt:lpwstr>165;#Koulutuksen aineisto|2a72a094-566d-460a-879e-2a18b80594d3</vt:lpwstr>
  </property>
  <property fmtid="{D5CDD505-2E9C-101B-9397-08002B2CF9AE}" pid="6" name="Kohdeorganisaatio">
    <vt:lpwstr>1;#Pohjois-Pohjanmaan sairaanhoitopiiri|be8cbbf1-c5fa-44e0-8d6c-f88ba4a3bcc6</vt:lpwstr>
  </property>
  <property fmtid="{D5CDD505-2E9C-101B-9397-08002B2CF9AE}" pid="7" name="_dlc_DocIdItemGuid">
    <vt:lpwstr>f8df6cfa-8564-4781-bdd4-f92e8ca8b233</vt:lpwstr>
  </property>
  <property fmtid="{D5CDD505-2E9C-101B-9397-08002B2CF9AE}" pid="8" name="Erikoisala">
    <vt:lpwstr>10;#Ei erikoisalaa (PPSHP)|63c697a3-d3f0-4701-a1c0-7b3ab3656aba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Toiminnanohjauskäsikirja">
    <vt:lpwstr>3;#Ei ole toimintakäsikirjaa|ed0127a7-f4bb-4299-8de4-a0fcecf35ff1</vt:lpwstr>
  </property>
  <property fmtid="{D5CDD505-2E9C-101B-9397-08002B2CF9AE}" pid="11" name="Organisaatiotieto">
    <vt:lpwstr>166;#Infektioyksikkö|d873b9ee-c5a1-43a5-91cd-d45393df5f8c</vt:lpwstr>
  </property>
  <property fmtid="{D5CDD505-2E9C-101B-9397-08002B2CF9AE}" pid="12" name="MEO">
    <vt:lpwstr/>
  </property>
  <property fmtid="{D5CDD505-2E9C-101B-9397-08002B2CF9AE}" pid="13" name="Kriisiviestintä">
    <vt:lpwstr/>
  </property>
  <property fmtid="{D5CDD505-2E9C-101B-9397-08002B2CF9AE}" pid="15" name="TaxKeywordTaxHTField">
    <vt:lpwstr/>
  </property>
  <property fmtid="{D5CDD505-2E9C-101B-9397-08002B2CF9AE}" pid="16" name="Order">
    <vt:r8>197300</vt:r8>
  </property>
  <property fmtid="{D5CDD505-2E9C-101B-9397-08002B2CF9AE}" pid="17" name="SharedWithUsers">
    <vt:lpwstr/>
  </property>
</Properties>
</file>